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82" r:id="rId3"/>
    <p:sldId id="257" r:id="rId4"/>
    <p:sldId id="298" r:id="rId5"/>
    <p:sldId id="293" r:id="rId6"/>
    <p:sldId id="294" r:id="rId7"/>
    <p:sldId id="297" r:id="rId8"/>
    <p:sldId id="295" r:id="rId9"/>
    <p:sldId id="296" r:id="rId10"/>
    <p:sldId id="301" r:id="rId11"/>
    <p:sldId id="300"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6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Complex numbers and their components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Complex numbers and their components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Complex numbers and their components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Complex numbers and their components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Complex numbers and their components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Complex numbers and their components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Complex numbers and their components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Complex numbers and their components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Complex numbers and their components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Complex numbers and their components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44.wmf"/><Relationship Id="rId1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41.wmf"/><Relationship Id="rId12" Type="http://schemas.openxmlformats.org/officeDocument/2006/relationships/oleObject" Target="../embeddings/oleObject36.bin"/><Relationship Id="rId17" Type="http://schemas.openxmlformats.org/officeDocument/2006/relationships/image" Target="../media/image46.wmf"/><Relationship Id="rId2" Type="http://schemas.openxmlformats.org/officeDocument/2006/relationships/tags" Target="../tags/tag9.xml"/><Relationship Id="rId16" Type="http://schemas.openxmlformats.org/officeDocument/2006/relationships/oleObject" Target="../embeddings/oleObject38.bin"/><Relationship Id="rId1" Type="http://schemas.openxmlformats.org/officeDocument/2006/relationships/vmlDrawing" Target="../drawings/vmlDrawing8.vml"/><Relationship Id="rId6" Type="http://schemas.openxmlformats.org/officeDocument/2006/relationships/oleObject" Target="../embeddings/oleObject33.bin"/><Relationship Id="rId11" Type="http://schemas.openxmlformats.org/officeDocument/2006/relationships/image" Target="../media/image43.wmf"/><Relationship Id="rId5" Type="http://schemas.openxmlformats.org/officeDocument/2006/relationships/slideLayout" Target="../slideLayouts/slideLayout2.xml"/><Relationship Id="rId15" Type="http://schemas.openxmlformats.org/officeDocument/2006/relationships/image" Target="../media/image45.wmf"/><Relationship Id="rId10" Type="http://schemas.openxmlformats.org/officeDocument/2006/relationships/oleObject" Target="../embeddings/oleObject35.bin"/><Relationship Id="rId4" Type="http://schemas.openxmlformats.org/officeDocument/2006/relationships/audio" Target="../media/media11.wav"/><Relationship Id="rId9" Type="http://schemas.openxmlformats.org/officeDocument/2006/relationships/image" Target="../media/image42.wmf"/><Relationship Id="rId14" Type="http://schemas.openxmlformats.org/officeDocument/2006/relationships/oleObject" Target="../embeddings/oleObject37.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1.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1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5.wmf"/><Relationship Id="rId12" Type="http://schemas.openxmlformats.org/officeDocument/2006/relationships/oleObject" Target="../embeddings/oleObject10.bin"/><Relationship Id="rId17" Type="http://schemas.openxmlformats.org/officeDocument/2006/relationships/image" Target="../media/image20.wmf"/><Relationship Id="rId2" Type="http://schemas.openxmlformats.org/officeDocument/2006/relationships/tags" Target="../tags/tag2.xml"/><Relationship Id="rId16"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4.wav"/><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21.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6.wav"/><Relationship Id="rId7" Type="http://schemas.openxmlformats.org/officeDocument/2006/relationships/image" Target="../media/image22.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6.wav"/><Relationship Id="rId9" Type="http://schemas.openxmlformats.org/officeDocument/2006/relationships/image" Target="../media/image23.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8.wmf"/><Relationship Id="rId1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25.wmf"/><Relationship Id="rId12" Type="http://schemas.openxmlformats.org/officeDocument/2006/relationships/oleObject" Target="../embeddings/oleObject20.bin"/><Relationship Id="rId17" Type="http://schemas.openxmlformats.org/officeDocument/2006/relationships/image" Target="../media/image30.wmf"/><Relationship Id="rId2" Type="http://schemas.openxmlformats.org/officeDocument/2006/relationships/tags" Target="../tags/tag5.xml"/><Relationship Id="rId16" Type="http://schemas.openxmlformats.org/officeDocument/2006/relationships/oleObject" Target="../embeddings/oleObject22.bin"/><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27.wmf"/><Relationship Id="rId5" Type="http://schemas.openxmlformats.org/officeDocument/2006/relationships/slideLayout" Target="../slideLayouts/slideLayout2.xml"/><Relationship Id="rId15" Type="http://schemas.openxmlformats.org/officeDocument/2006/relationships/image" Target="../media/image29.wmf"/><Relationship Id="rId10" Type="http://schemas.openxmlformats.org/officeDocument/2006/relationships/oleObject" Target="../embeddings/oleObject19.bin"/><Relationship Id="rId4" Type="http://schemas.openxmlformats.org/officeDocument/2006/relationships/audio" Target="../media/media7.wav"/><Relationship Id="rId9" Type="http://schemas.openxmlformats.org/officeDocument/2006/relationships/image" Target="../media/image26.wmf"/><Relationship Id="rId14" Type="http://schemas.openxmlformats.org/officeDocument/2006/relationships/oleObject" Target="../embeddings/oleObject21.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4.wmf"/><Relationship Id="rId3" Type="http://schemas.microsoft.com/office/2007/relationships/media" Target="../media/media8.wav"/><Relationship Id="rId7" Type="http://schemas.openxmlformats.org/officeDocument/2006/relationships/image" Target="../media/image31.wmf"/><Relationship Id="rId12" Type="http://schemas.openxmlformats.org/officeDocument/2006/relationships/oleObject" Target="../embeddings/oleObject26.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image" Target="../media/image33.wmf"/><Relationship Id="rId5" Type="http://schemas.openxmlformats.org/officeDocument/2006/relationships/slideLayout" Target="../slideLayouts/slideLayout2.xml"/><Relationship Id="rId10" Type="http://schemas.openxmlformats.org/officeDocument/2006/relationships/oleObject" Target="../embeddings/oleObject25.bin"/><Relationship Id="rId4" Type="http://schemas.openxmlformats.org/officeDocument/2006/relationships/audio" Target="../media/media8.wav"/><Relationship Id="rId9" Type="http://schemas.openxmlformats.org/officeDocument/2006/relationships/image" Target="../media/image32.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38.wmf"/><Relationship Id="rId1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35.wmf"/><Relationship Id="rId12" Type="http://schemas.openxmlformats.org/officeDocument/2006/relationships/oleObject" Target="../embeddings/oleObject30.bin"/><Relationship Id="rId17" Type="http://schemas.openxmlformats.org/officeDocument/2006/relationships/image" Target="../media/image40.wmf"/><Relationship Id="rId2" Type="http://schemas.openxmlformats.org/officeDocument/2006/relationships/tags" Target="../tags/tag7.xml"/><Relationship Id="rId16" Type="http://schemas.openxmlformats.org/officeDocument/2006/relationships/oleObject" Target="../embeddings/oleObject32.bin"/><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37.wmf"/><Relationship Id="rId5" Type="http://schemas.openxmlformats.org/officeDocument/2006/relationships/slideLayout" Target="../slideLayouts/slideLayout2.xml"/><Relationship Id="rId15" Type="http://schemas.openxmlformats.org/officeDocument/2006/relationships/image" Target="../media/image39.wmf"/><Relationship Id="rId10" Type="http://schemas.openxmlformats.org/officeDocument/2006/relationships/oleObject" Target="../embeddings/oleObject29.bin"/><Relationship Id="rId4" Type="http://schemas.openxmlformats.org/officeDocument/2006/relationships/audio" Target="../media/media9.wav"/><Relationship Id="rId9" Type="http://schemas.openxmlformats.org/officeDocument/2006/relationships/image" Target="../media/image36.wmf"/><Relationship Id="rId1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1.6.3 Complex numbers and their components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772"/>
    </mc:Choice>
    <mc:Fallback>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representations</a:t>
            </a:r>
            <a:endParaRPr lang="en-CA" dirty="0"/>
          </a:p>
        </p:txBody>
      </p:sp>
      <p:sp>
        <p:nvSpPr>
          <p:cNvPr id="3" name="Content Placeholder 2"/>
          <p:cNvSpPr>
            <a:spLocks noGrp="1"/>
          </p:cNvSpPr>
          <p:nvPr>
            <p:ph idx="1"/>
          </p:nvPr>
        </p:nvSpPr>
        <p:spPr/>
        <p:txBody>
          <a:bodyPr/>
          <a:lstStyle/>
          <a:p>
            <a:r>
              <a:rPr lang="en-US" dirty="0" smtClean="0"/>
              <a:t>We have preferred forms for writing some complex numbers:</a:t>
            </a:r>
          </a:p>
          <a:p>
            <a:endParaRPr lang="en-US" dirty="0"/>
          </a:p>
          <a:p>
            <a:pPr marL="0" indent="0">
              <a:buNone/>
            </a:pPr>
            <a:r>
              <a:rPr lang="en-US" dirty="0" smtClean="0"/>
              <a:t>      </a:t>
            </a:r>
            <a:endParaRPr lang="en-US" i="1" dirty="0" smtClean="0">
              <a:latin typeface="Symbol" panose="05050102010706020507" pitchFamily="18" charset="2"/>
            </a:endParaRPr>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5" name="Table 4"/>
          <p:cNvGraphicFramePr>
            <a:graphicFrameLocks noGrp="1"/>
          </p:cNvGraphicFramePr>
          <p:nvPr>
            <p:extLst>
              <p:ext uri="{D42A27DB-BD31-4B8C-83A1-F6EECF244321}">
                <p14:modId xmlns:p14="http://schemas.microsoft.com/office/powerpoint/2010/main" val="269049005"/>
              </p:ext>
            </p:extLst>
          </p:nvPr>
        </p:nvGraphicFramePr>
        <p:xfrm>
          <a:off x="76200" y="2438400"/>
          <a:ext cx="8991600" cy="2286000"/>
        </p:xfrm>
        <a:graphic>
          <a:graphicData uri="http://schemas.openxmlformats.org/drawingml/2006/table">
            <a:tbl>
              <a:tblPr>
                <a:tableStyleId>{2D5ABB26-0587-4C30-8999-92F81FD0307C}</a:tableStyleId>
              </a:tblPr>
              <a:tblGrid>
                <a:gridCol w="3657599"/>
                <a:gridCol w="1981200"/>
                <a:gridCol w="3352801"/>
              </a:tblGrid>
              <a:tr h="370840">
                <a:tc>
                  <a:txBody>
                    <a:bodyPr/>
                    <a:lstStyle/>
                    <a:p>
                      <a:pPr algn="ctr"/>
                      <a:r>
                        <a:rPr lang="en-US" sz="2000" b="1" dirty="0" smtClean="0">
                          <a:solidFill>
                            <a:schemeClr val="bg1"/>
                          </a:solidFill>
                          <a:latin typeface="Cambria" panose="02040503050406030204" pitchFamily="18" charset="0"/>
                          <a:ea typeface="Cambria" panose="02040503050406030204" pitchFamily="18" charset="0"/>
                        </a:rPr>
                        <a:t>Description</a:t>
                      </a:r>
                      <a:endParaRPr lang="en-CA" sz="2000" b="1" dirty="0">
                        <a:solidFill>
                          <a:schemeClr val="bg1"/>
                        </a:solidFill>
                        <a:latin typeface="Cambria" panose="02040503050406030204" pitchFamily="18" charset="0"/>
                        <a:ea typeface="Cambria" panose="02040503050406030204" pitchFamily="18"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dirty="0" smtClean="0">
                          <a:solidFill>
                            <a:schemeClr val="bg1"/>
                          </a:solidFill>
                          <a:latin typeface="Cambria" panose="02040503050406030204" pitchFamily="18" charset="0"/>
                          <a:ea typeface="Cambria" panose="02040503050406030204" pitchFamily="18" charset="0"/>
                        </a:rPr>
                        <a:t>Preferred representation</a:t>
                      </a:r>
                      <a:endParaRPr lang="en-CA" sz="2000" b="1" dirty="0">
                        <a:solidFill>
                          <a:schemeClr val="bg1"/>
                        </a:solidFill>
                        <a:latin typeface="Cambria" panose="02040503050406030204" pitchFamily="18" charset="0"/>
                        <a:ea typeface="Cambria" panose="02040503050406030204" pitchFamily="18"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dirty="0" smtClean="0">
                          <a:solidFill>
                            <a:schemeClr val="bg1"/>
                          </a:solidFill>
                          <a:latin typeface="Cambria" panose="02040503050406030204" pitchFamily="18" charset="0"/>
                          <a:ea typeface="Cambria" panose="02040503050406030204" pitchFamily="18" charset="0"/>
                        </a:rPr>
                        <a:t>Other rectangular representations</a:t>
                      </a:r>
                      <a:endParaRPr lang="en-CA" sz="2000" b="1" dirty="0">
                        <a:solidFill>
                          <a:schemeClr val="bg1"/>
                        </a:solidFill>
                        <a:latin typeface="Cambria" panose="02040503050406030204" pitchFamily="18" charset="0"/>
                        <a:ea typeface="Cambria" panose="02040503050406030204" pitchFamily="18"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r>
                        <a:rPr lang="en-US" sz="2000" dirty="0" smtClean="0">
                          <a:solidFill>
                            <a:schemeClr val="bg1"/>
                          </a:solidFill>
                          <a:latin typeface="Cambria" panose="02040503050406030204" pitchFamily="18" charset="0"/>
                          <a:ea typeface="Cambria" panose="02040503050406030204" pitchFamily="18" charset="0"/>
                        </a:rPr>
                        <a:t>Zero</a:t>
                      </a:r>
                      <a:endParaRPr lang="en-CA" sz="2000" dirty="0">
                        <a:solidFill>
                          <a:schemeClr val="bg1"/>
                        </a:solidFill>
                        <a:latin typeface="Cambria" panose="02040503050406030204" pitchFamily="18" charset="0"/>
                        <a:ea typeface="Cambria" panose="02040503050406030204" pitchFamily="18" charset="0"/>
                      </a:endParaRPr>
                    </a:p>
                  </a:txBody>
                  <a:tcPr>
                    <a:lnT w="12700" cap="flat" cmpd="sng" algn="ctr">
                      <a:solidFill>
                        <a:schemeClr val="bg1"/>
                      </a:solidFill>
                      <a:prstDash val="solid"/>
                      <a:round/>
                      <a:headEnd type="none" w="med" len="med"/>
                      <a:tailEnd type="none" w="med" len="med"/>
                    </a:lnT>
                  </a:tcPr>
                </a:tc>
                <a:tc>
                  <a:txBody>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0</a:t>
                      </a:r>
                      <a:endParaRPr lang="en-CA" sz="2000" dirty="0">
                        <a:solidFill>
                          <a:schemeClr val="bg1"/>
                        </a:solidFill>
                        <a:latin typeface="Times New Roman" panose="02020603050405020304" pitchFamily="18" charset="0"/>
                        <a:cs typeface="Times New Roman" panose="02020603050405020304" pitchFamily="18" charset="0"/>
                      </a:endParaRPr>
                    </a:p>
                  </a:txBody>
                  <a:tcPr>
                    <a:lnT w="12700" cap="flat" cmpd="sng" algn="ctr">
                      <a:solidFill>
                        <a:schemeClr val="bg1"/>
                      </a:solidFill>
                      <a:prstDash val="solid"/>
                      <a:round/>
                      <a:headEnd type="none" w="med" len="med"/>
                      <a:tailEnd type="none" w="med" len="med"/>
                    </a:lnT>
                  </a:tcPr>
                </a:tc>
                <a:tc>
                  <a:txBody>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0 + 0</a:t>
                      </a:r>
                      <a:r>
                        <a:rPr lang="en-US" sz="2000" i="1" dirty="0"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    </a:t>
                      </a:r>
                      <a:r>
                        <a:rPr lang="en-US" sz="2000" baseline="0" dirty="0" err="1" smtClean="0">
                          <a:solidFill>
                            <a:schemeClr val="bg1"/>
                          </a:solidFill>
                          <a:latin typeface="Times New Roman" panose="02020603050405020304" pitchFamily="18" charset="0"/>
                          <a:cs typeface="Times New Roman" panose="02020603050405020304" pitchFamily="18" charset="0"/>
                        </a:rPr>
                        <a:t>0</a:t>
                      </a:r>
                      <a:r>
                        <a:rPr lang="en-US" sz="2000" i="1" baseline="0" dirty="0" err="1"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    0 + </a:t>
                      </a:r>
                      <a:r>
                        <a:rPr lang="en-US" sz="2000" i="1" baseline="0" dirty="0"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0    </a:t>
                      </a:r>
                      <a:r>
                        <a:rPr lang="en-US" sz="2000" i="1" baseline="0" dirty="0" err="1" smtClean="0">
                          <a:solidFill>
                            <a:schemeClr val="bg1"/>
                          </a:solidFill>
                          <a:latin typeface="Times New Roman" panose="02020603050405020304" pitchFamily="18" charset="0"/>
                          <a:cs typeface="Times New Roman" panose="02020603050405020304" pitchFamily="18" charset="0"/>
                        </a:rPr>
                        <a:t>j</a:t>
                      </a:r>
                      <a:r>
                        <a:rPr lang="en-US" sz="2000" baseline="0" dirty="0" err="1" smtClean="0">
                          <a:solidFill>
                            <a:schemeClr val="bg1"/>
                          </a:solidFill>
                          <a:latin typeface="Times New Roman" panose="02020603050405020304" pitchFamily="18" charset="0"/>
                          <a:cs typeface="Times New Roman" panose="02020603050405020304" pitchFamily="18" charset="0"/>
                        </a:rPr>
                        <a:t>0</a:t>
                      </a:r>
                      <a:endParaRPr lang="en-CA" sz="2000" i="1" dirty="0">
                        <a:solidFill>
                          <a:schemeClr val="bg1"/>
                        </a:solidFill>
                        <a:latin typeface="Times New Roman" panose="02020603050405020304" pitchFamily="18" charset="0"/>
                        <a:cs typeface="Times New Roman" panose="02020603050405020304" pitchFamily="18" charset="0"/>
                      </a:endParaRPr>
                    </a:p>
                  </a:txBody>
                  <a:tcPr>
                    <a:lnT w="12700" cap="flat" cmpd="sng" algn="ctr">
                      <a:solidFill>
                        <a:schemeClr val="bg1"/>
                      </a:solidFill>
                      <a:prstDash val="solid"/>
                      <a:round/>
                      <a:headEnd type="none" w="med" len="med"/>
                      <a:tailEnd type="none" w="med" len="med"/>
                    </a:lnT>
                  </a:tcPr>
                </a:tc>
              </a:tr>
              <a:tr h="370840">
                <a:tc>
                  <a:txBody>
                    <a:bodyPr/>
                    <a:lstStyle/>
                    <a:p>
                      <a:r>
                        <a:rPr lang="en-US" sz="2000" dirty="0" smtClean="0">
                          <a:solidFill>
                            <a:schemeClr val="bg1"/>
                          </a:solidFill>
                          <a:latin typeface="Cambria" panose="02040503050406030204" pitchFamily="18" charset="0"/>
                          <a:ea typeface="Cambria" panose="02040503050406030204" pitchFamily="18" charset="0"/>
                        </a:rPr>
                        <a:t>Real</a:t>
                      </a:r>
                      <a:endParaRPr lang="en-CA" sz="2000" dirty="0">
                        <a:solidFill>
                          <a:schemeClr val="bg1"/>
                        </a:solidFill>
                        <a:latin typeface="Cambria" panose="02040503050406030204" pitchFamily="18" charset="0"/>
                        <a:ea typeface="Cambria" panose="02040503050406030204" pitchFamily="18" charset="0"/>
                      </a:endParaRPr>
                    </a:p>
                  </a:txBody>
                  <a:tcPr/>
                </a:tc>
                <a:tc>
                  <a:txBody>
                    <a:bodyPr/>
                    <a:lstStyle/>
                    <a:p>
                      <a:pPr algn="ctr"/>
                      <a:r>
                        <a:rPr lang="en-US" sz="2000" i="1" dirty="0" smtClean="0">
                          <a:solidFill>
                            <a:schemeClr val="bg1"/>
                          </a:solidFill>
                          <a:latin typeface="Symbol" panose="05050102010706020507" pitchFamily="18" charset="2"/>
                          <a:cs typeface="Times New Roman" panose="02020603050405020304" pitchFamily="18" charset="0"/>
                        </a:rPr>
                        <a:t>a</a:t>
                      </a:r>
                      <a:endParaRPr lang="en-CA" sz="2000" i="1" dirty="0">
                        <a:solidFill>
                          <a:schemeClr val="bg1"/>
                        </a:solidFill>
                        <a:latin typeface="Symbol" panose="05050102010706020507" pitchFamily="18" charset="2"/>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solidFill>
                            <a:schemeClr val="bg1"/>
                          </a:solidFill>
                          <a:latin typeface="Symbol" panose="05050102010706020507" pitchFamily="18" charset="2"/>
                          <a:cs typeface="Times New Roman" panose="02020603050405020304" pitchFamily="18" charset="0"/>
                        </a:rPr>
                        <a:t>a</a:t>
                      </a:r>
                      <a:r>
                        <a:rPr lang="en-US" sz="2000" dirty="0" smtClean="0">
                          <a:solidFill>
                            <a:schemeClr val="bg1"/>
                          </a:solidFill>
                          <a:latin typeface="Times New Roman" panose="02020603050405020304" pitchFamily="18" charset="0"/>
                          <a:cs typeface="Times New Roman" panose="02020603050405020304" pitchFamily="18" charset="0"/>
                        </a:rPr>
                        <a:t> + 0</a:t>
                      </a:r>
                      <a:r>
                        <a:rPr lang="en-US" sz="2000" i="1" dirty="0"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    </a:t>
                      </a:r>
                      <a:r>
                        <a:rPr lang="en-US" sz="2000" i="1" dirty="0" smtClean="0">
                          <a:solidFill>
                            <a:schemeClr val="bg1"/>
                          </a:solidFill>
                          <a:latin typeface="Symbol" panose="05050102010706020507" pitchFamily="18" charset="2"/>
                          <a:cs typeface="Times New Roman" panose="02020603050405020304" pitchFamily="18" charset="0"/>
                        </a:rPr>
                        <a:t>a</a:t>
                      </a:r>
                      <a:r>
                        <a:rPr lang="en-US" sz="2000" baseline="0" dirty="0" smtClean="0">
                          <a:solidFill>
                            <a:schemeClr val="bg1"/>
                          </a:solidFill>
                          <a:latin typeface="Times New Roman" panose="02020603050405020304" pitchFamily="18" charset="0"/>
                          <a:cs typeface="Times New Roman" panose="02020603050405020304" pitchFamily="18" charset="0"/>
                        </a:rPr>
                        <a:t> + </a:t>
                      </a:r>
                      <a:r>
                        <a:rPr lang="en-US" sz="2000" i="1" baseline="0" dirty="0"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0</a:t>
                      </a:r>
                      <a:endParaRPr lang="en-CA" sz="2000" dirty="0" smtClean="0">
                        <a:solidFill>
                          <a:schemeClr val="bg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smtClean="0">
                          <a:solidFill>
                            <a:schemeClr val="bg1"/>
                          </a:solidFill>
                          <a:latin typeface="Cambria" panose="02040503050406030204" pitchFamily="18" charset="0"/>
                          <a:ea typeface="Cambria" panose="02040503050406030204" pitchFamily="18" charset="0"/>
                        </a:rPr>
                        <a:t>Imaginary</a:t>
                      </a:r>
                      <a:endParaRPr lang="en-CA" sz="2000" dirty="0">
                        <a:solidFill>
                          <a:schemeClr val="bg1"/>
                        </a:solidFill>
                        <a:latin typeface="Cambria" panose="02040503050406030204" pitchFamily="18" charset="0"/>
                        <a:ea typeface="Cambria" panose="020405030504060302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solidFill>
                            <a:schemeClr val="bg1"/>
                          </a:solidFill>
                          <a:latin typeface="Symbol" panose="05050102010706020507" pitchFamily="18" charset="2"/>
                          <a:cs typeface="Times New Roman" panose="02020603050405020304" pitchFamily="18" charset="0"/>
                        </a:rPr>
                        <a:t>b </a:t>
                      </a:r>
                      <a:r>
                        <a:rPr lang="en-US" sz="2000" i="1" dirty="0" smtClean="0">
                          <a:solidFill>
                            <a:schemeClr val="bg1"/>
                          </a:solidFill>
                          <a:latin typeface="Times New Roman" panose="02020603050405020304" pitchFamily="18" charset="0"/>
                          <a:cs typeface="Times New Roman" panose="02020603050405020304" pitchFamily="18" charset="0"/>
                        </a:rPr>
                        <a:t>j</a:t>
                      </a:r>
                      <a:endParaRPr lang="en-CA" sz="200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0" dirty="0" smtClean="0">
                          <a:solidFill>
                            <a:schemeClr val="bg1"/>
                          </a:solidFill>
                          <a:latin typeface="Symbol" panose="05050102010706020507" pitchFamily="18" charset="2"/>
                          <a:cs typeface="Times New Roman" panose="02020603050405020304" pitchFamily="18" charset="0"/>
                        </a:rPr>
                        <a:t>0</a:t>
                      </a:r>
                      <a:r>
                        <a:rPr lang="en-US" sz="2000" dirty="0" smtClean="0">
                          <a:solidFill>
                            <a:schemeClr val="bg1"/>
                          </a:solidFill>
                          <a:latin typeface="Times New Roman" panose="02020603050405020304" pitchFamily="18" charset="0"/>
                          <a:cs typeface="Times New Roman" panose="02020603050405020304" pitchFamily="18" charset="0"/>
                        </a:rPr>
                        <a:t> + </a:t>
                      </a:r>
                      <a:r>
                        <a:rPr lang="en-US" sz="2000" i="1" dirty="0" smtClean="0">
                          <a:solidFill>
                            <a:schemeClr val="bg1"/>
                          </a:solidFill>
                          <a:latin typeface="Symbol" panose="05050102010706020507" pitchFamily="18" charset="2"/>
                          <a:cs typeface="Times New Roman" panose="02020603050405020304" pitchFamily="18" charset="0"/>
                        </a:rPr>
                        <a:t>b </a:t>
                      </a:r>
                      <a:r>
                        <a:rPr lang="en-US" sz="2000" i="1" dirty="0" smtClean="0">
                          <a:solidFill>
                            <a:schemeClr val="bg1"/>
                          </a:solidFill>
                          <a:latin typeface="Times New Roman" panose="02020603050405020304" pitchFamily="18" charset="0"/>
                          <a:cs typeface="Times New Roman" panose="02020603050405020304" pitchFamily="18" charset="0"/>
                        </a:rPr>
                        <a:t>j</a:t>
                      </a:r>
                      <a:r>
                        <a:rPr lang="en-US" sz="2000" baseline="0" dirty="0" smtClean="0">
                          <a:solidFill>
                            <a:schemeClr val="bg1"/>
                          </a:solidFill>
                          <a:latin typeface="Times New Roman" panose="02020603050405020304" pitchFamily="18" charset="0"/>
                          <a:cs typeface="Times New Roman" panose="02020603050405020304" pitchFamily="18" charset="0"/>
                        </a:rPr>
                        <a:t>    </a:t>
                      </a:r>
                      <a:r>
                        <a:rPr lang="en-US" sz="2000" i="0" dirty="0" smtClean="0">
                          <a:solidFill>
                            <a:schemeClr val="bg1"/>
                          </a:solidFill>
                          <a:latin typeface="Symbol" panose="05050102010706020507" pitchFamily="18" charset="2"/>
                          <a:cs typeface="Times New Roman" panose="02020603050405020304" pitchFamily="18" charset="0"/>
                        </a:rPr>
                        <a:t>0</a:t>
                      </a:r>
                      <a:r>
                        <a:rPr lang="en-US" sz="2000" baseline="0" dirty="0" smtClean="0">
                          <a:solidFill>
                            <a:schemeClr val="bg1"/>
                          </a:solidFill>
                          <a:latin typeface="Times New Roman" panose="02020603050405020304" pitchFamily="18" charset="0"/>
                          <a:cs typeface="Times New Roman" panose="02020603050405020304" pitchFamily="18" charset="0"/>
                        </a:rPr>
                        <a:t> + </a:t>
                      </a:r>
                      <a:r>
                        <a:rPr lang="en-US" sz="2000" i="1" baseline="0" dirty="0" err="1" smtClean="0">
                          <a:solidFill>
                            <a:schemeClr val="bg1"/>
                          </a:solidFill>
                          <a:latin typeface="Times New Roman" panose="02020603050405020304" pitchFamily="18" charset="0"/>
                          <a:cs typeface="Times New Roman" panose="02020603050405020304" pitchFamily="18" charset="0"/>
                        </a:rPr>
                        <a:t>j</a:t>
                      </a:r>
                      <a:r>
                        <a:rPr lang="en-US" sz="2000" i="1" dirty="0" err="1" smtClean="0">
                          <a:solidFill>
                            <a:schemeClr val="bg1"/>
                          </a:solidFill>
                          <a:latin typeface="Symbol" panose="05050102010706020507" pitchFamily="18" charset="2"/>
                          <a:cs typeface="Times New Roman" panose="02020603050405020304" pitchFamily="18" charset="0"/>
                        </a:rPr>
                        <a:t>b</a:t>
                      </a:r>
                      <a:r>
                        <a:rPr lang="en-US" sz="2000" i="0" baseline="0" dirty="0" smtClean="0">
                          <a:solidFill>
                            <a:schemeClr val="bg1"/>
                          </a:solidFill>
                          <a:latin typeface="Times New Roman" panose="02020603050405020304" pitchFamily="18" charset="0"/>
                          <a:cs typeface="Times New Roman" panose="02020603050405020304" pitchFamily="18" charset="0"/>
                        </a:rPr>
                        <a:t>    </a:t>
                      </a:r>
                      <a:r>
                        <a:rPr lang="en-US" sz="2000" i="1" baseline="0" dirty="0" err="1" smtClean="0">
                          <a:solidFill>
                            <a:schemeClr val="bg1"/>
                          </a:solidFill>
                          <a:latin typeface="Times New Roman" panose="02020603050405020304" pitchFamily="18" charset="0"/>
                          <a:cs typeface="Times New Roman" panose="02020603050405020304" pitchFamily="18" charset="0"/>
                        </a:rPr>
                        <a:t>j</a:t>
                      </a:r>
                      <a:r>
                        <a:rPr lang="en-US" sz="2000" i="1" baseline="0" dirty="0" err="1" smtClean="0">
                          <a:solidFill>
                            <a:schemeClr val="bg1"/>
                          </a:solidFill>
                          <a:latin typeface="Symbol" panose="05050102010706020507" pitchFamily="18" charset="2"/>
                          <a:cs typeface="Times New Roman" panose="02020603050405020304" pitchFamily="18" charset="0"/>
                        </a:rPr>
                        <a:t>b</a:t>
                      </a:r>
                      <a:endParaRPr lang="en-CA" sz="2000" dirty="0" smtClean="0">
                        <a:solidFill>
                          <a:schemeClr val="bg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smtClean="0">
                          <a:solidFill>
                            <a:schemeClr val="bg1"/>
                          </a:solidFill>
                          <a:latin typeface="Cambria" panose="02040503050406030204" pitchFamily="18" charset="0"/>
                          <a:ea typeface="Cambria" panose="02040503050406030204" pitchFamily="18" charset="0"/>
                        </a:rPr>
                        <a:t>Negative imaginary component</a:t>
                      </a:r>
                    </a:p>
                  </a:txBody>
                  <a:tcPr>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solidFill>
                            <a:schemeClr val="bg1"/>
                          </a:solidFill>
                          <a:latin typeface="Symbol" panose="05050102010706020507" pitchFamily="18" charset="2"/>
                          <a:cs typeface="Times New Roman" panose="02020603050405020304" pitchFamily="18" charset="0"/>
                        </a:rPr>
                        <a:t>a</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i="1" dirty="0" smtClean="0">
                          <a:solidFill>
                            <a:schemeClr val="bg1"/>
                          </a:solidFill>
                          <a:latin typeface="Symbol" panose="05050102010706020507" pitchFamily="18" charset="2"/>
                          <a:cs typeface="Times New Roman" panose="02020603050405020304" pitchFamily="18" charset="0"/>
                        </a:rPr>
                        <a:t>b </a:t>
                      </a:r>
                      <a:r>
                        <a:rPr lang="en-US" sz="2000" i="1" dirty="0" smtClean="0">
                          <a:solidFill>
                            <a:schemeClr val="bg1"/>
                          </a:solidFill>
                          <a:latin typeface="Times New Roman" panose="02020603050405020304" pitchFamily="18" charset="0"/>
                          <a:cs typeface="Times New Roman" panose="02020603050405020304" pitchFamily="18" charset="0"/>
                        </a:rPr>
                        <a:t>j</a:t>
                      </a:r>
                      <a:endParaRPr lang="en-CA" sz="2000" dirty="0" smtClean="0">
                        <a:solidFill>
                          <a:schemeClr val="bg1"/>
                        </a:solidFill>
                      </a:endParaRPr>
                    </a:p>
                  </a:txBody>
                  <a:tcPr>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solidFill>
                            <a:schemeClr val="bg1"/>
                          </a:solidFill>
                          <a:latin typeface="Symbol" panose="05050102010706020507" pitchFamily="18" charset="2"/>
                          <a:cs typeface="Times New Roman" panose="02020603050405020304" pitchFamily="18" charset="0"/>
                        </a:rPr>
                        <a:t>a</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i="0" dirty="0" smtClean="0">
                          <a:solidFill>
                            <a:schemeClr val="bg1"/>
                          </a:solidFill>
                          <a:latin typeface="Times New Roman" panose="02020603050405020304" pitchFamily="18" charset="0"/>
                          <a:cs typeface="Times New Roman" panose="02020603050405020304" pitchFamily="18" charset="0"/>
                        </a:rPr>
                        <a:t>+</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i="0" dirty="0" smtClean="0">
                          <a:solidFill>
                            <a:schemeClr val="bg1"/>
                          </a:solidFill>
                          <a:latin typeface="Times New Roman" panose="02020603050405020304" pitchFamily="18" charset="0"/>
                          <a:cs typeface="Times New Roman" panose="02020603050405020304" pitchFamily="18" charset="0"/>
                        </a:rPr>
                        <a:t>(–</a:t>
                      </a:r>
                      <a:r>
                        <a:rPr lang="en-US" sz="2000" i="1" dirty="0" smtClean="0">
                          <a:solidFill>
                            <a:schemeClr val="bg1"/>
                          </a:solidFill>
                          <a:latin typeface="Symbol" panose="05050102010706020507" pitchFamily="18" charset="2"/>
                          <a:cs typeface="Times New Roman" panose="02020603050405020304" pitchFamily="18" charset="0"/>
                        </a:rPr>
                        <a:t>b</a:t>
                      </a:r>
                      <a:r>
                        <a:rPr lang="en-US" sz="2000" i="0" dirty="0" smtClean="0">
                          <a:solidFill>
                            <a:schemeClr val="bg1"/>
                          </a:solidFill>
                          <a:latin typeface="Times New Roman" panose="02020603050405020304" pitchFamily="18" charset="0"/>
                          <a:cs typeface="Times New Roman" panose="02020603050405020304" pitchFamily="18" charset="0"/>
                        </a:rPr>
                        <a:t>) </a:t>
                      </a:r>
                      <a:r>
                        <a:rPr lang="en-US" sz="2000" i="1" dirty="0" smtClean="0">
                          <a:solidFill>
                            <a:schemeClr val="bg1"/>
                          </a:solidFill>
                          <a:latin typeface="Times New Roman" panose="02020603050405020304" pitchFamily="18" charset="0"/>
                          <a:cs typeface="Times New Roman" panose="02020603050405020304" pitchFamily="18" charset="0"/>
                        </a:rPr>
                        <a:t>j</a:t>
                      </a:r>
                      <a:r>
                        <a:rPr lang="en-US" sz="2000" i="0" dirty="0" smtClean="0">
                          <a:solidFill>
                            <a:schemeClr val="bg1"/>
                          </a:solidFill>
                          <a:latin typeface="Times New Roman" panose="02020603050405020304" pitchFamily="18" charset="0"/>
                          <a:cs typeface="Times New Roman" panose="02020603050405020304" pitchFamily="18" charset="0"/>
                        </a:rPr>
                        <a:t>    </a:t>
                      </a:r>
                      <a:r>
                        <a:rPr lang="en-US" sz="2000" i="1" dirty="0" smtClean="0">
                          <a:solidFill>
                            <a:schemeClr val="bg1"/>
                          </a:solidFill>
                          <a:latin typeface="Symbol" panose="05050102010706020507" pitchFamily="18" charset="2"/>
                          <a:cs typeface="Times New Roman" panose="02020603050405020304" pitchFamily="18" charset="0"/>
                        </a:rPr>
                        <a:t>a</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i="0" dirty="0" smtClean="0">
                          <a:solidFill>
                            <a:schemeClr val="bg1"/>
                          </a:solidFill>
                          <a:latin typeface="Times New Roman" panose="02020603050405020304" pitchFamily="18" charset="0"/>
                          <a:cs typeface="Times New Roman" panose="02020603050405020304" pitchFamily="18" charset="0"/>
                        </a:rPr>
                        <a:t>+</a:t>
                      </a:r>
                      <a:r>
                        <a:rPr lang="en-US" sz="2000" i="1" dirty="0" smtClean="0">
                          <a:solidFill>
                            <a:schemeClr val="bg1"/>
                          </a:solidFill>
                          <a:latin typeface="Times New Roman" panose="02020603050405020304" pitchFamily="18" charset="0"/>
                          <a:cs typeface="Times New Roman" panose="02020603050405020304" pitchFamily="18" charset="0"/>
                        </a:rPr>
                        <a:t> j</a:t>
                      </a:r>
                      <a:r>
                        <a:rPr lang="en-US" sz="2000" i="0" dirty="0" smtClean="0">
                          <a:solidFill>
                            <a:schemeClr val="bg1"/>
                          </a:solidFill>
                          <a:latin typeface="Times New Roman" panose="02020603050405020304" pitchFamily="18" charset="0"/>
                          <a:cs typeface="Times New Roman" panose="02020603050405020304" pitchFamily="18" charset="0"/>
                        </a:rPr>
                        <a:t>(–</a:t>
                      </a:r>
                      <a:r>
                        <a:rPr lang="en-US" sz="2000" i="1" dirty="0" smtClean="0">
                          <a:solidFill>
                            <a:schemeClr val="bg1"/>
                          </a:solidFill>
                          <a:latin typeface="Symbol" panose="05050102010706020507" pitchFamily="18" charset="2"/>
                          <a:cs typeface="Times New Roman" panose="02020603050405020304" pitchFamily="18" charset="0"/>
                        </a:rPr>
                        <a:t>b</a:t>
                      </a:r>
                      <a:r>
                        <a:rPr lang="en-US" sz="2000" i="0" dirty="0" smtClean="0">
                          <a:solidFill>
                            <a:schemeClr val="bg1"/>
                          </a:solidFill>
                          <a:latin typeface="Times New Roman" panose="02020603050405020304" pitchFamily="18" charset="0"/>
                          <a:cs typeface="Times New Roman" panose="02020603050405020304" pitchFamily="18" charset="0"/>
                        </a:rPr>
                        <a:t>)    </a:t>
                      </a:r>
                      <a:r>
                        <a:rPr lang="en-US" sz="2000" i="1" dirty="0" smtClean="0">
                          <a:solidFill>
                            <a:schemeClr val="bg1"/>
                          </a:solidFill>
                          <a:latin typeface="Symbol" panose="05050102010706020507" pitchFamily="18" charset="2"/>
                          <a:cs typeface="Times New Roman" panose="02020603050405020304" pitchFamily="18" charset="0"/>
                        </a:rPr>
                        <a:t>a</a:t>
                      </a:r>
                      <a:r>
                        <a:rPr lang="en-US" sz="2000" i="1" dirty="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i="1" baseline="0" dirty="0" err="1" smtClean="0">
                          <a:solidFill>
                            <a:schemeClr val="bg1"/>
                          </a:solidFill>
                          <a:latin typeface="Times New Roman" panose="02020603050405020304" pitchFamily="18" charset="0"/>
                          <a:cs typeface="Times New Roman" panose="02020603050405020304" pitchFamily="18" charset="0"/>
                        </a:rPr>
                        <a:t>j</a:t>
                      </a:r>
                      <a:r>
                        <a:rPr lang="en-US" sz="2000" i="1" dirty="0" err="1" smtClean="0">
                          <a:solidFill>
                            <a:schemeClr val="bg1"/>
                          </a:solidFill>
                          <a:latin typeface="Symbol" panose="05050102010706020507" pitchFamily="18" charset="2"/>
                          <a:cs typeface="Times New Roman" panose="02020603050405020304" pitchFamily="18" charset="0"/>
                        </a:rPr>
                        <a:t>b</a:t>
                      </a:r>
                      <a:endParaRPr lang="en-CA" sz="2000" dirty="0" smtClean="0">
                        <a:solidFill>
                          <a:schemeClr val="bg1"/>
                        </a:solidFill>
                      </a:endParaRPr>
                    </a:p>
                  </a:txBody>
                  <a:tcPr>
                    <a:lnB w="12700" cap="flat" cmpd="sng" algn="ctr">
                      <a:solidFill>
                        <a:schemeClr val="bg1"/>
                      </a:solidFill>
                      <a:prstDash val="solid"/>
                      <a:round/>
                      <a:headEnd type="none" w="med" len="med"/>
                      <a:tailEnd type="none" w="med" len="med"/>
                    </a:lnB>
                  </a:tcPr>
                </a:tc>
              </a:tr>
            </a:tbl>
          </a:graphicData>
        </a:graphic>
      </p:graphicFrame>
      <p:sp>
        <p:nvSpPr>
          <p:cNvPr id="6" name="Rectangle 5"/>
          <p:cNvSpPr/>
          <p:nvPr/>
        </p:nvSpPr>
        <p:spPr>
          <a:xfrm>
            <a:off x="3505200" y="4343400"/>
            <a:ext cx="825867" cy="369332"/>
          </a:xfrm>
          <a:prstGeom prst="rect">
            <a:avLst/>
          </a:prstGeom>
        </p:spPr>
        <p:txBody>
          <a:bodyPr wrap="none">
            <a:spAutoFit/>
          </a:bodyPr>
          <a:lstStyle/>
          <a:p>
            <a:r>
              <a:rPr lang="en-US" dirty="0" smtClean="0">
                <a:solidFill>
                  <a:schemeClr val="bg1"/>
                </a:solidFill>
                <a:latin typeface="Symbol" panose="05050102010706020507" pitchFamily="18" charset="2"/>
                <a:cs typeface="Times New Roman" panose="02020603050405020304" pitchFamily="18" charset="0"/>
              </a:rPr>
              <a:t>(</a:t>
            </a:r>
            <a:r>
              <a:rPr lang="en-US" i="1" dirty="0" smtClean="0">
                <a:solidFill>
                  <a:schemeClr val="bg1"/>
                </a:solidFill>
                <a:latin typeface="Symbol" panose="05050102010706020507" pitchFamily="18" charset="2"/>
                <a:cs typeface="Times New Roman" panose="02020603050405020304" pitchFamily="18" charset="0"/>
              </a:rPr>
              <a:t>b </a:t>
            </a:r>
            <a:r>
              <a:rPr lang="en-US" dirty="0" smtClean="0">
                <a:solidFill>
                  <a:schemeClr val="bg1"/>
                </a:solidFill>
                <a:latin typeface="Times New Roman" panose="02020603050405020304" pitchFamily="18" charset="0"/>
                <a:cs typeface="Times New Roman" panose="02020603050405020304" pitchFamily="18" charset="0"/>
              </a:rPr>
              <a:t>&gt; 0)</a:t>
            </a:r>
            <a:endParaRPr lang="en-CA" dirty="0">
              <a:latin typeface="Times New Roman" panose="02020603050405020304" pitchFamily="18" charset="0"/>
              <a:cs typeface="Times New Roman" panose="02020603050405020304" pitchFamily="18" charset="0"/>
            </a:endParaRPr>
          </a:p>
        </p:txBody>
      </p:sp>
      <p:sp>
        <p:nvSpPr>
          <p:cNvPr id="4" name="Rectangle 3"/>
          <p:cNvSpPr/>
          <p:nvPr/>
        </p:nvSpPr>
        <p:spPr>
          <a:xfrm>
            <a:off x="4114800" y="5181600"/>
            <a:ext cx="3550908" cy="1107996"/>
          </a:xfrm>
          <a:prstGeom prst="rect">
            <a:avLst/>
          </a:prstGeom>
        </p:spPr>
        <p:txBody>
          <a:bodyPr wrap="none">
            <a:spAutoFit/>
          </a:bodyPr>
          <a:lstStyle/>
          <a:p>
            <a:r>
              <a:rPr lang="en-US" sz="2200" dirty="0" smtClean="0">
                <a:solidFill>
                  <a:schemeClr val="bg1"/>
                </a:solidFill>
                <a:latin typeface="Cambria" panose="02040503050406030204" pitchFamily="18" charset="0"/>
                <a:ea typeface="Cambria" panose="02040503050406030204" pitchFamily="18" charset="0"/>
              </a:rPr>
              <a:t>We prefer </a:t>
            </a:r>
            <a:r>
              <a:rPr lang="en-US" sz="2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3.2 + 4.7</a:t>
            </a:r>
            <a:r>
              <a:rPr lang="en-US" sz="2200" i="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j</a:t>
            </a:r>
            <a:r>
              <a:rPr lang="en-US" sz="2200" dirty="0" smtClean="0">
                <a:solidFill>
                  <a:schemeClr val="bg1"/>
                </a:solidFill>
                <a:latin typeface="Cambria" panose="02040503050406030204" pitchFamily="18" charset="0"/>
                <a:ea typeface="Cambria" panose="02040503050406030204" pitchFamily="18" charset="0"/>
              </a:rPr>
              <a:t> because</a:t>
            </a:r>
            <a:br>
              <a:rPr lang="en-US" sz="2200" dirty="0" smtClean="0">
                <a:solidFill>
                  <a:schemeClr val="bg1"/>
                </a:solidFill>
                <a:latin typeface="Cambria" panose="02040503050406030204" pitchFamily="18" charset="0"/>
                <a:ea typeface="Cambria" panose="02040503050406030204" pitchFamily="18" charset="0"/>
              </a:rPr>
            </a:br>
            <a:r>
              <a:rPr lang="en-US" sz="2200" dirty="0" smtClean="0">
                <a:solidFill>
                  <a:schemeClr val="bg1"/>
                </a:solidFill>
                <a:latin typeface="Cambria" panose="02040503050406030204" pitchFamily="18" charset="0"/>
                <a:ea typeface="Cambria" panose="02040503050406030204" pitchFamily="18" charset="0"/>
              </a:rPr>
              <a:t>in </a:t>
            </a:r>
            <a:r>
              <a:rPr lang="en-US" sz="2200" dirty="0" err="1" smtClean="0">
                <a:solidFill>
                  <a:schemeClr val="bg1"/>
                </a:solidFill>
                <a:latin typeface="Cambria" panose="02040503050406030204" pitchFamily="18" charset="0"/>
                <a:ea typeface="Cambria" panose="02040503050406030204" pitchFamily="18" charset="0"/>
              </a:rPr>
              <a:t>M</a:t>
            </a:r>
            <a:r>
              <a:rPr lang="en-US" sz="2200" cap="small" dirty="0" err="1" smtClean="0">
                <a:solidFill>
                  <a:schemeClr val="bg1"/>
                </a:solidFill>
                <a:latin typeface="Cambria" panose="02040503050406030204" pitchFamily="18" charset="0"/>
                <a:ea typeface="Cambria" panose="02040503050406030204" pitchFamily="18" charset="0"/>
              </a:rPr>
              <a:t>atlab</a:t>
            </a:r>
            <a:r>
              <a:rPr lang="en-US" sz="2200" dirty="0" smtClean="0">
                <a:solidFill>
                  <a:schemeClr val="bg1"/>
                </a:solidFill>
                <a:latin typeface="Cambria" panose="02040503050406030204" pitchFamily="18" charset="0"/>
                <a:ea typeface="Cambria" panose="02040503050406030204" pitchFamily="18" charset="0"/>
              </a:rPr>
              <a:t>, you would write</a:t>
            </a:r>
          </a:p>
          <a:p>
            <a:r>
              <a:rPr lang="en-US" sz="2200" dirty="0" smtClean="0">
                <a:solidFill>
                  <a:schemeClr val="bg1"/>
                </a:solidFill>
                <a:latin typeface="Consolas" panose="020B0609020204030204" pitchFamily="49" charset="0"/>
                <a:ea typeface="Cambria" panose="02040503050406030204" pitchFamily="18" charset="0"/>
              </a:rPr>
              <a:t>&gt;&gt; 3.2 + 4.7j</a:t>
            </a:r>
            <a:endParaRPr lang="en-CA" sz="2200" dirty="0">
              <a:solidFill>
                <a:schemeClr val="bg1"/>
              </a:solidFill>
              <a:latin typeface="Consolas" panose="020B0609020204030204" pitchFamily="49" charset="0"/>
              <a:ea typeface="Cambria" panose="020405030504060302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10" name="Slide Number Placeholder 9"/>
          <p:cNvSpPr>
            <a:spLocks noGrp="1"/>
          </p:cNvSpPr>
          <p:nvPr>
            <p:ph type="sldNum" sz="quarter" idx="12"/>
          </p:nvPr>
        </p:nvSpPr>
        <p:spPr/>
        <p:txBody>
          <a:bodyPr/>
          <a:lstStyle/>
          <a:p>
            <a:fld id="{42EF6DC8-DA9C-4533-8A40-BB00A2545AF8}" type="slidenum">
              <a:rPr lang="en-CA" smtClean="0"/>
              <a:pPr/>
              <a:t>10</a:t>
            </a:fld>
            <a:endParaRPr lang="en-CA"/>
          </a:p>
        </p:txBody>
      </p:sp>
    </p:spTree>
    <p:custDataLst>
      <p:tags r:id="rId1"/>
    </p:custDataLst>
    <p:extLst>
      <p:ext uri="{BB962C8B-B14F-4D97-AF65-F5344CB8AC3E}">
        <p14:creationId xmlns:p14="http://schemas.microsoft.com/office/powerpoint/2010/main" val="284385728"/>
      </p:ext>
    </p:extLst>
  </p:cSld>
  <p:clrMapOvr>
    <a:masterClrMapping/>
  </p:clrMapOvr>
  <mc:AlternateContent xmlns:mc="http://schemas.openxmlformats.org/markup-compatibility/2006">
    <mc:Choice xmlns:p14="http://schemas.microsoft.com/office/powerpoint/2010/main" Requires="p14">
      <p:transition spd="slow" p14:dur="2000" advTm="65527"/>
    </mc:Choice>
    <mc:Fallback>
      <p:transition spd="slow" advTm="6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Equality</a:t>
            </a:r>
            <a:endParaRPr lang="en-CA" dirty="0"/>
          </a:p>
        </p:txBody>
      </p:sp>
      <p:sp>
        <p:nvSpPr>
          <p:cNvPr id="3" name="Content Placeholder 2"/>
          <p:cNvSpPr>
            <a:spLocks noGrp="1"/>
          </p:cNvSpPr>
          <p:nvPr>
            <p:ph idx="1"/>
          </p:nvPr>
        </p:nvSpPr>
        <p:spPr/>
        <p:txBody>
          <a:bodyPr/>
          <a:lstStyle/>
          <a:p>
            <a:r>
              <a:rPr lang="en-US" dirty="0" smtClean="0"/>
              <a:t>Two </a:t>
            </a:r>
            <a:r>
              <a:rPr lang="en-US" dirty="0" smtClean="0"/>
              <a:t>complex numbers </a:t>
            </a:r>
            <a:r>
              <a:rPr lang="en-US" i="1" dirty="0" smtClean="0"/>
              <a:t>z</a:t>
            </a:r>
            <a:r>
              <a:rPr lang="en-US" dirty="0" smtClean="0"/>
              <a:t> and </a:t>
            </a:r>
            <a:r>
              <a:rPr lang="en-US" i="1" dirty="0" smtClean="0"/>
              <a:t>w</a:t>
            </a:r>
            <a:r>
              <a:rPr lang="en-US" dirty="0" smtClean="0"/>
              <a:t> are equal if and only if</a:t>
            </a:r>
          </a:p>
          <a:p>
            <a:pPr marL="0" indent="0" algn="ctr">
              <a:buNone/>
            </a:pPr>
            <a:r>
              <a:rPr lang="en-US" dirty="0" smtClean="0"/>
              <a:t>and </a:t>
            </a:r>
          </a:p>
          <a:p>
            <a:pPr lvl="1"/>
            <a:r>
              <a:rPr lang="en-US" dirty="0" smtClean="0"/>
              <a:t>In other words, 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smtClean="0"/>
              <a:t>and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Symbol" panose="05050102010706020507" pitchFamily="18" charset="2"/>
              </a:rPr>
              <a:t>g</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d </a:t>
            </a:r>
            <a:r>
              <a:rPr lang="en-US" i="1" dirty="0" smtClean="0">
                <a:latin typeface="Times New Roman" panose="02020603050405020304" pitchFamily="18" charset="0"/>
              </a:rPr>
              <a:t>j</a:t>
            </a:r>
            <a:r>
              <a:rPr lang="en-US" dirty="0" smtClean="0"/>
              <a:t>,</a:t>
            </a:r>
          </a:p>
          <a:p>
            <a:pPr marL="457200" lvl="1" indent="0">
              <a:buNone/>
            </a:pPr>
            <a:r>
              <a:rPr lang="en-US" dirty="0"/>
              <a:t> </a:t>
            </a:r>
            <a:r>
              <a:rPr lang="en-US" dirty="0" smtClean="0"/>
              <a:t>    then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t> if and only if</a:t>
            </a:r>
          </a:p>
          <a:p>
            <a:pPr marL="457200" lvl="1" indent="0" algn="ctr">
              <a:buNone/>
            </a:pPr>
            <a:r>
              <a:rPr lang="en-US" i="1" dirty="0" smtClean="0">
                <a:latin typeface="Symbol" panose="05050102010706020507" pitchFamily="18" charset="2"/>
              </a:rPr>
              <a:t>a</a:t>
            </a:r>
            <a:r>
              <a:rPr lang="en-US" dirty="0" smtClean="0">
                <a:latin typeface="Symbol" panose="05050102010706020507" pitchFamily="18" charset="2"/>
              </a:rPr>
              <a:t> = </a:t>
            </a:r>
            <a:r>
              <a:rPr lang="en-US" i="1" dirty="0" smtClean="0">
                <a:latin typeface="Symbol" panose="05050102010706020507" pitchFamily="18" charset="2"/>
              </a:rPr>
              <a:t>g </a:t>
            </a:r>
            <a:r>
              <a:rPr lang="en-US" dirty="0" smtClean="0"/>
              <a:t> </a:t>
            </a:r>
            <a:r>
              <a:rPr lang="en-US" dirty="0" smtClean="0"/>
              <a:t>and </a:t>
            </a:r>
            <a:r>
              <a:rPr lang="en-US" dirty="0" smtClean="0"/>
              <a:t> </a:t>
            </a:r>
            <a:r>
              <a:rPr lang="en-US" i="1" dirty="0" smtClean="0">
                <a:latin typeface="Symbol" panose="05050102010706020507" pitchFamily="18" charset="2"/>
              </a:rPr>
              <a:t>b</a:t>
            </a:r>
            <a:r>
              <a:rPr lang="en-US" dirty="0" smtClean="0">
                <a:latin typeface="Symbol" panose="05050102010706020507" pitchFamily="18" charset="2"/>
              </a:rPr>
              <a:t> </a:t>
            </a:r>
            <a:r>
              <a:rPr lang="en-US" dirty="0" smtClean="0">
                <a:latin typeface="Symbol" panose="05050102010706020507" pitchFamily="18" charset="2"/>
              </a:rPr>
              <a:t>= </a:t>
            </a:r>
            <a:r>
              <a:rPr lang="en-US" i="1" dirty="0" smtClean="0">
                <a:latin typeface="Symbol" panose="05050102010706020507" pitchFamily="18" charset="2"/>
              </a:rPr>
              <a:t>d</a:t>
            </a:r>
            <a:endParaRPr lang="en-US" i="1" dirty="0">
              <a:latin typeface="Symbol" panose="05050102010706020507" pitchFamily="18" charset="2"/>
            </a:endParaRPr>
          </a:p>
          <a:p>
            <a:pPr lvl="1"/>
            <a:endParaRPr lang="en-US" i="1" dirty="0" smtClean="0">
              <a:latin typeface="Symbol" panose="05050102010706020507" pitchFamily="18" charset="2"/>
            </a:endParaRPr>
          </a:p>
          <a:p>
            <a:r>
              <a:rPr lang="en-US" dirty="0" smtClean="0"/>
              <a:t>Examples:</a:t>
            </a:r>
            <a:endParaRPr lang="en-US" dirty="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2446286353"/>
              </p:ext>
            </p:extLst>
          </p:nvPr>
        </p:nvGraphicFramePr>
        <p:xfrm>
          <a:off x="4869872" y="2026227"/>
          <a:ext cx="1912937" cy="419100"/>
        </p:xfrm>
        <a:graphic>
          <a:graphicData uri="http://schemas.openxmlformats.org/presentationml/2006/ole">
            <mc:AlternateContent xmlns:mc="http://schemas.openxmlformats.org/markup-compatibility/2006">
              <mc:Choice xmlns:v="urn:schemas-microsoft-com:vml" Requires="v">
                <p:oleObj spid="_x0000_s8236" name="Equation" r:id="rId6" imgW="1739880" imgH="380880" progId="Equation.DSMT4">
                  <p:embed/>
                </p:oleObj>
              </mc:Choice>
              <mc:Fallback>
                <p:oleObj name="Equation" r:id="rId6" imgW="1739880" imgH="380880" progId="Equation.DSMT4">
                  <p:embed/>
                  <p:pic>
                    <p:nvPicPr>
                      <p:cNvPr id="0" name=""/>
                      <p:cNvPicPr>
                        <a:picLocks noChangeAspect="1" noChangeArrowheads="1"/>
                      </p:cNvPicPr>
                      <p:nvPr/>
                    </p:nvPicPr>
                    <p:blipFill>
                      <a:blip r:embed="rId7"/>
                      <a:srcRect/>
                      <a:stretch>
                        <a:fillRect/>
                      </a:stretch>
                    </p:blipFill>
                    <p:spPr bwMode="auto">
                      <a:xfrm>
                        <a:off x="4869872" y="2026227"/>
                        <a:ext cx="1912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196505029"/>
              </p:ext>
            </p:extLst>
          </p:nvPr>
        </p:nvGraphicFramePr>
        <p:xfrm>
          <a:off x="2504209" y="2036618"/>
          <a:ext cx="1773237" cy="419100"/>
        </p:xfrm>
        <a:graphic>
          <a:graphicData uri="http://schemas.openxmlformats.org/presentationml/2006/ole">
            <mc:AlternateContent xmlns:mc="http://schemas.openxmlformats.org/markup-compatibility/2006">
              <mc:Choice xmlns:v="urn:schemas-microsoft-com:vml" Requires="v">
                <p:oleObj spid="_x0000_s8237" name="Equation" r:id="rId8" imgW="1612800" imgH="380880" progId="Equation.DSMT4">
                  <p:embed/>
                </p:oleObj>
              </mc:Choice>
              <mc:Fallback>
                <p:oleObj name="Equation" r:id="rId8" imgW="1612800" imgH="380880" progId="Equation.DSMT4">
                  <p:embed/>
                  <p:pic>
                    <p:nvPicPr>
                      <p:cNvPr id="0" name=""/>
                      <p:cNvPicPr>
                        <a:picLocks noChangeAspect="1" noChangeArrowheads="1"/>
                      </p:cNvPicPr>
                      <p:nvPr/>
                    </p:nvPicPr>
                    <p:blipFill>
                      <a:blip r:embed="rId9"/>
                      <a:srcRect/>
                      <a:stretch>
                        <a:fillRect/>
                      </a:stretch>
                    </p:blipFill>
                    <p:spPr bwMode="auto">
                      <a:xfrm>
                        <a:off x="2504209" y="2036618"/>
                        <a:ext cx="17732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11670086"/>
              </p:ext>
            </p:extLst>
          </p:nvPr>
        </p:nvGraphicFramePr>
        <p:xfrm>
          <a:off x="3367087" y="4419600"/>
          <a:ext cx="2652713" cy="320675"/>
        </p:xfrm>
        <a:graphic>
          <a:graphicData uri="http://schemas.openxmlformats.org/presentationml/2006/ole">
            <mc:AlternateContent xmlns:mc="http://schemas.openxmlformats.org/markup-compatibility/2006">
              <mc:Choice xmlns:v="urn:schemas-microsoft-com:vml" Requires="v">
                <p:oleObj spid="_x0000_s8238" name="Equation" r:id="rId10" imgW="2412720" imgH="291960" progId="Equation.DSMT4">
                  <p:embed/>
                </p:oleObj>
              </mc:Choice>
              <mc:Fallback>
                <p:oleObj name="Equation" r:id="rId10" imgW="2412720" imgH="291960" progId="Equation.DSMT4">
                  <p:embed/>
                  <p:pic>
                    <p:nvPicPr>
                      <p:cNvPr id="0" name=""/>
                      <p:cNvPicPr>
                        <a:picLocks noChangeAspect="1" noChangeArrowheads="1"/>
                      </p:cNvPicPr>
                      <p:nvPr/>
                    </p:nvPicPr>
                    <p:blipFill>
                      <a:blip r:embed="rId11"/>
                      <a:srcRect/>
                      <a:stretch>
                        <a:fillRect/>
                      </a:stretch>
                    </p:blipFill>
                    <p:spPr bwMode="auto">
                      <a:xfrm>
                        <a:off x="3367087" y="4419600"/>
                        <a:ext cx="26527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32703125"/>
              </p:ext>
            </p:extLst>
          </p:nvPr>
        </p:nvGraphicFramePr>
        <p:xfrm>
          <a:off x="3389168" y="4953000"/>
          <a:ext cx="2471737" cy="320675"/>
        </p:xfrm>
        <a:graphic>
          <a:graphicData uri="http://schemas.openxmlformats.org/presentationml/2006/ole">
            <mc:AlternateContent xmlns:mc="http://schemas.openxmlformats.org/markup-compatibility/2006">
              <mc:Choice xmlns:v="urn:schemas-microsoft-com:vml" Requires="v">
                <p:oleObj spid="_x0000_s8239" name="Equation" r:id="rId12" imgW="2247840" imgH="291960" progId="Equation.DSMT4">
                  <p:embed/>
                </p:oleObj>
              </mc:Choice>
              <mc:Fallback>
                <p:oleObj name="Equation" r:id="rId12" imgW="2247840" imgH="291960" progId="Equation.DSMT4">
                  <p:embed/>
                  <p:pic>
                    <p:nvPicPr>
                      <p:cNvPr id="0" name=""/>
                      <p:cNvPicPr>
                        <a:picLocks noChangeAspect="1" noChangeArrowheads="1"/>
                      </p:cNvPicPr>
                      <p:nvPr/>
                    </p:nvPicPr>
                    <p:blipFill>
                      <a:blip r:embed="rId13"/>
                      <a:srcRect/>
                      <a:stretch>
                        <a:fillRect/>
                      </a:stretch>
                    </p:blipFill>
                    <p:spPr bwMode="auto">
                      <a:xfrm>
                        <a:off x="3389168" y="4953000"/>
                        <a:ext cx="24717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63135225"/>
              </p:ext>
            </p:extLst>
          </p:nvPr>
        </p:nvGraphicFramePr>
        <p:xfrm>
          <a:off x="3398260" y="5446280"/>
          <a:ext cx="1758950" cy="320675"/>
        </p:xfrm>
        <a:graphic>
          <a:graphicData uri="http://schemas.openxmlformats.org/presentationml/2006/ole">
            <mc:AlternateContent xmlns:mc="http://schemas.openxmlformats.org/markup-compatibility/2006">
              <mc:Choice xmlns:v="urn:schemas-microsoft-com:vml" Requires="v">
                <p:oleObj spid="_x0000_s8240" name="Equation" r:id="rId14" imgW="1600200" imgH="291960" progId="Equation.DSMT4">
                  <p:embed/>
                </p:oleObj>
              </mc:Choice>
              <mc:Fallback>
                <p:oleObj name="Equation" r:id="rId14" imgW="1600200" imgH="291960" progId="Equation.DSMT4">
                  <p:embed/>
                  <p:pic>
                    <p:nvPicPr>
                      <p:cNvPr id="0" name=""/>
                      <p:cNvPicPr>
                        <a:picLocks noChangeAspect="1" noChangeArrowheads="1"/>
                      </p:cNvPicPr>
                      <p:nvPr/>
                    </p:nvPicPr>
                    <p:blipFill>
                      <a:blip r:embed="rId15"/>
                      <a:srcRect/>
                      <a:stretch>
                        <a:fillRect/>
                      </a:stretch>
                    </p:blipFill>
                    <p:spPr bwMode="auto">
                      <a:xfrm>
                        <a:off x="3398260" y="5446280"/>
                        <a:ext cx="17589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360516055"/>
              </p:ext>
            </p:extLst>
          </p:nvPr>
        </p:nvGraphicFramePr>
        <p:xfrm>
          <a:off x="3380941" y="5869853"/>
          <a:ext cx="1914525" cy="320675"/>
        </p:xfrm>
        <a:graphic>
          <a:graphicData uri="http://schemas.openxmlformats.org/presentationml/2006/ole">
            <mc:AlternateContent xmlns:mc="http://schemas.openxmlformats.org/markup-compatibility/2006">
              <mc:Choice xmlns:v="urn:schemas-microsoft-com:vml" Requires="v">
                <p:oleObj spid="_x0000_s8241" name="Equation" r:id="rId16" imgW="1739880" imgH="291960" progId="Equation.DSMT4">
                  <p:embed/>
                </p:oleObj>
              </mc:Choice>
              <mc:Fallback>
                <p:oleObj name="Equation" r:id="rId16" imgW="1739880" imgH="291960" progId="Equation.DSMT4">
                  <p:embed/>
                  <p:pic>
                    <p:nvPicPr>
                      <p:cNvPr id="0" name=""/>
                      <p:cNvPicPr>
                        <a:picLocks noChangeAspect="1" noChangeArrowheads="1"/>
                      </p:cNvPicPr>
                      <p:nvPr/>
                    </p:nvPicPr>
                    <p:blipFill>
                      <a:blip r:embed="rId17"/>
                      <a:srcRect/>
                      <a:stretch>
                        <a:fillRect/>
                      </a:stretch>
                    </p:blipFill>
                    <p:spPr bwMode="auto">
                      <a:xfrm>
                        <a:off x="3380941" y="5869853"/>
                        <a:ext cx="19145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spTree>
    <p:custDataLst>
      <p:tags r:id="rId2"/>
    </p:custDataLst>
    <p:extLst>
      <p:ext uri="{BB962C8B-B14F-4D97-AF65-F5344CB8AC3E}">
        <p14:creationId xmlns:p14="http://schemas.microsoft.com/office/powerpoint/2010/main" val="1932434581"/>
      </p:ext>
    </p:extLst>
  </p:cSld>
  <p:clrMapOvr>
    <a:masterClrMapping/>
  </p:clrMapOvr>
  <mc:AlternateContent xmlns:mc="http://schemas.openxmlformats.org/markup-compatibility/2006">
    <mc:Choice xmlns:p14="http://schemas.microsoft.com/office/powerpoint/2010/main" Requires="p14">
      <p:transition spd="slow" p14:dur="2000" advTm="60183"/>
    </mc:Choice>
    <mc:Fallback>
      <p:transition spd="slow" advTm="6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complex numbers</a:t>
            </a:r>
            <a:endParaRPr lang="en-US" i="1" dirty="0" smtClean="0"/>
          </a:p>
          <a:p>
            <a:pPr lvl="1"/>
            <a:r>
              <a:rPr lang="en-US" dirty="0" smtClean="0"/>
              <a:t>Defined the set of complex number </a:t>
            </a:r>
            <a:r>
              <a:rPr lang="en-US" b="1" dirty="0" smtClean="0">
                <a:latin typeface="Times New Roman" panose="02020603050405020304" pitchFamily="18" charset="0"/>
              </a:rPr>
              <a:t>C</a:t>
            </a:r>
            <a:endParaRPr lang="en-US" b="1" dirty="0">
              <a:latin typeface="Times New Roman" panose="02020603050405020304" pitchFamily="18" charset="0"/>
            </a:endParaRPr>
          </a:p>
          <a:p>
            <a:pPr lvl="1"/>
            <a:r>
              <a:rPr lang="en-US" dirty="0" smtClean="0"/>
              <a:t>Defined </a:t>
            </a:r>
            <a:r>
              <a:rPr lang="en-US" dirty="0"/>
              <a:t>the real and imaginary components</a:t>
            </a:r>
          </a:p>
          <a:p>
            <a:pPr lvl="2"/>
            <a:r>
              <a:rPr lang="en-US" dirty="0" smtClean="0"/>
              <a:t>Real  numbers have zero imaginary component</a:t>
            </a:r>
          </a:p>
          <a:p>
            <a:pPr lvl="2"/>
            <a:r>
              <a:rPr lang="en-US" dirty="0" smtClean="0"/>
              <a:t>Imaginary numbers have zero real component</a:t>
            </a:r>
            <a:endParaRPr lang="en-US" dirty="0"/>
          </a:p>
          <a:p>
            <a:pPr lvl="1"/>
            <a:r>
              <a:rPr lang="en-US" dirty="0" smtClean="0"/>
              <a:t>Described </a:t>
            </a:r>
            <a:r>
              <a:rPr lang="en-US" dirty="0"/>
              <a:t>the rectangular </a:t>
            </a:r>
            <a:r>
              <a:rPr lang="en-US" dirty="0" smtClean="0"/>
              <a:t>representation</a:t>
            </a:r>
          </a:p>
          <a:p>
            <a:pPr lvl="2"/>
            <a:r>
              <a:rPr lang="en-US" dirty="0" smtClean="0"/>
              <a:t>There are preferred representations:   </a:t>
            </a:r>
            <a:r>
              <a:rPr lang="en-US" dirty="0" smtClean="0">
                <a:latin typeface="Times New Roman" panose="02020603050405020304" pitchFamily="18" charset="0"/>
              </a:rPr>
              <a:t>3.2, 4.7 – 2.9</a:t>
            </a:r>
            <a:r>
              <a:rPr lang="en-US" i="1" dirty="0" smtClean="0">
                <a:latin typeface="Times New Roman" panose="02020603050405020304" pitchFamily="18" charset="0"/>
              </a:rPr>
              <a:t>j</a:t>
            </a:r>
            <a:r>
              <a:rPr lang="en-US" dirty="0" smtClean="0">
                <a:latin typeface="Times New Roman" panose="02020603050405020304" pitchFamily="18" charset="0"/>
              </a:rPr>
              <a:t>, 5.1</a:t>
            </a:r>
            <a:r>
              <a:rPr lang="en-US" i="1" dirty="0" smtClean="0">
                <a:latin typeface="Times New Roman" panose="02020603050405020304" pitchFamily="18" charset="0"/>
              </a:rPr>
              <a:t>j</a:t>
            </a:r>
            <a:endParaRPr lang="en-US" dirty="0">
              <a:latin typeface="Times New Roman" panose="02020603050405020304" pitchFamily="18" charset="0"/>
            </a:endParaRPr>
          </a:p>
          <a:p>
            <a:pPr lvl="1"/>
            <a:r>
              <a:rPr lang="en-US" dirty="0" smtClean="0"/>
              <a:t>Defined </a:t>
            </a:r>
            <a:r>
              <a:rPr lang="en-US" dirty="0"/>
              <a:t>equality of two complex numbers</a:t>
            </a:r>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7753"/>
    </mc:Choice>
    <mc:Fallback>
      <p:transition spd="slow" advTm="3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https://en.wikipedia.org/wiki/Complex_numbers</a:t>
            </a:r>
            <a:endParaRPr lang="en-CA" sz="1800" dirty="0" smtClean="0"/>
          </a:p>
          <a:p>
            <a:pPr marL="0" indent="0">
              <a:buNone/>
            </a:pPr>
            <a:r>
              <a:rPr lang="en-US" sz="1800" dirty="0" smtClean="0"/>
              <a:t>[2]</a:t>
            </a:r>
            <a:r>
              <a:rPr lang="en-US" sz="1800" dirty="0"/>
              <a:t>	</a:t>
            </a:r>
            <a:r>
              <a:rPr lang="en-US" sz="1800" dirty="0"/>
              <a:t>https://en.wikipedia.org/wiki/Imaginary_number</a:t>
            </a:r>
            <a:endParaRPr lang="en-CA" sz="1800" dirty="0"/>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107"/>
    </mc:Choice>
    <mc:Fallback>
      <p:transition spd="slow" advTm="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632"/>
    </mc:Choice>
    <mc:Fallback>
      <p:transition spd="slow" advTm="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Complex numbers and their components</a:t>
            </a:r>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2163"/>
    </mc:Choice>
    <mc:Fallback>
      <p:transition spd="slow" advTm="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395"/>
    </mc:Choice>
    <mc:Fallback>
      <p:transition spd="slow" advTm="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Introduce complex numbers</a:t>
            </a:r>
          </a:p>
          <a:p>
            <a:pPr lvl="1"/>
            <a:r>
              <a:rPr lang="en-US" dirty="0" smtClean="0"/>
              <a:t>Define the real and imaginary components</a:t>
            </a:r>
          </a:p>
          <a:p>
            <a:pPr lvl="1"/>
            <a:r>
              <a:rPr lang="en-US" dirty="0" smtClean="0"/>
              <a:t>Define </a:t>
            </a:r>
            <a:r>
              <a:rPr lang="en-US" dirty="0" smtClean="0"/>
              <a:t>real and </a:t>
            </a:r>
            <a:r>
              <a:rPr lang="en-US" dirty="0" smtClean="0"/>
              <a:t>imaginary complex </a:t>
            </a:r>
            <a:r>
              <a:rPr lang="en-US" dirty="0" smtClean="0"/>
              <a:t>numbers</a:t>
            </a:r>
          </a:p>
          <a:p>
            <a:pPr lvl="1"/>
            <a:r>
              <a:rPr lang="en-US" dirty="0" smtClean="0"/>
              <a:t>Describe the rectangular representation and preferences</a:t>
            </a:r>
            <a:endParaRPr lang="en-US" dirty="0" smtClean="0"/>
          </a:p>
          <a:p>
            <a:pPr lvl="1"/>
            <a:r>
              <a:rPr lang="en-US" dirty="0" smtClean="0"/>
              <a:t>Define equality of two complex numbers</a:t>
            </a:r>
            <a:endParaRPr lang="en-US" dirty="0" smtClean="0"/>
          </a:p>
        </p:txBody>
      </p:sp>
      <p:sp>
        <p:nvSpPr>
          <p:cNvPr id="4" name="Footer Placeholder 3"/>
          <p:cNvSpPr>
            <a:spLocks noGrp="1"/>
          </p:cNvSpPr>
          <p:nvPr>
            <p:ph type="ftr" sz="quarter" idx="11"/>
          </p:nvPr>
        </p:nvSpPr>
        <p:spPr/>
        <p:txBody>
          <a:bodyPr/>
          <a:lstStyle/>
          <a:p>
            <a:r>
              <a:rPr lang="en-CA" smtClean="0"/>
              <a:t>Complex numbers and their components</a:t>
            </a:r>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1194"/>
    </mc:Choice>
    <mc:Fallback>
      <p:transition spd="slow" advTm="2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Times New Roman" panose="02020603050405020304" pitchFamily="18" charset="0"/>
              </a:rPr>
              <a:t>j</a:t>
            </a:r>
            <a:r>
              <a:rPr lang="en-US" dirty="0" smtClean="0"/>
              <a:t> and the square root</a:t>
            </a:r>
            <a:endParaRPr lang="en-CA" i="1" dirty="0"/>
          </a:p>
        </p:txBody>
      </p:sp>
      <p:sp>
        <p:nvSpPr>
          <p:cNvPr id="3" name="Content Placeholder 2"/>
          <p:cNvSpPr>
            <a:spLocks noGrp="1"/>
          </p:cNvSpPr>
          <p:nvPr>
            <p:ph idx="1"/>
          </p:nvPr>
        </p:nvSpPr>
        <p:spPr/>
        <p:txBody>
          <a:bodyPr/>
          <a:lstStyle/>
          <a:p>
            <a:r>
              <a:rPr lang="en-US" dirty="0" smtClean="0"/>
              <a:t>In the last topic, we </a:t>
            </a:r>
            <a:r>
              <a:rPr lang="en-US" dirty="0" smtClean="0"/>
              <a:t>introduced                 so </a:t>
            </a:r>
            <a:r>
              <a:rPr lang="en-US" i="1" dirty="0" smtClean="0">
                <a:latin typeface="Times New Roman" panose="02020603050405020304" pitchFamily="18" charset="0"/>
              </a:rPr>
              <a:t>j</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endParaRPr lang="en-US" dirty="0" smtClean="0"/>
          </a:p>
          <a:p>
            <a:pPr lvl="1"/>
            <a:r>
              <a:rPr lang="en-US" dirty="0" smtClean="0"/>
              <a:t>In taking the square root of a negative number:</a:t>
            </a:r>
          </a:p>
          <a:p>
            <a:pPr lvl="1"/>
            <a:endParaRPr lang="en-US" dirty="0"/>
          </a:p>
          <a:p>
            <a:pPr lvl="1"/>
            <a:endParaRPr lang="en-US" dirty="0" smtClean="0"/>
          </a:p>
          <a:p>
            <a:pPr lvl="1"/>
            <a:r>
              <a:rPr lang="en-US" dirty="0" smtClean="0"/>
              <a:t>Recall, if </a:t>
            </a:r>
            <a:r>
              <a:rPr lang="en-US" i="1" dirty="0" smtClean="0">
                <a:latin typeface="Symbol" panose="05050102010706020507" pitchFamily="18" charset="2"/>
              </a:rPr>
              <a:t>a</a:t>
            </a:r>
            <a:r>
              <a:rPr lang="en-US" dirty="0" smtClean="0">
                <a:latin typeface="Times New Roman" panose="02020603050405020304" pitchFamily="18" charset="0"/>
              </a:rPr>
              <a:t> &gt; 0 </a:t>
            </a:r>
            <a:r>
              <a:rPr lang="en-US" dirty="0" smtClean="0"/>
              <a:t>then </a:t>
            </a:r>
          </a:p>
          <a:p>
            <a:pPr lvl="2"/>
            <a:r>
              <a:rPr lang="en-US" dirty="0" smtClean="0"/>
              <a:t>Thus, if </a:t>
            </a:r>
            <a:r>
              <a:rPr lang="en-US" i="1" dirty="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&gt; 0 </a:t>
            </a:r>
            <a:r>
              <a:rPr lang="en-US" dirty="0"/>
              <a:t>then </a:t>
            </a:r>
          </a:p>
          <a:p>
            <a:pPr marL="914400" lvl="2" indent="0">
              <a:buNone/>
            </a:pPr>
            <a:endParaRPr lang="en-US" dirty="0" smtClean="0"/>
          </a:p>
          <a:p>
            <a:pPr marL="400050" lvl="1" indent="0">
              <a:buNone/>
            </a:pPr>
            <a:endParaRPr lang="en-US" dirty="0" smtClean="0"/>
          </a:p>
          <a:p>
            <a:r>
              <a:rPr lang="en-US" dirty="0" smtClean="0"/>
              <a:t>Note </a:t>
            </a:r>
            <a:r>
              <a:rPr lang="en-US" dirty="0" smtClean="0"/>
              <a:t>that we will see, </a:t>
            </a:r>
            <a:r>
              <a:rPr lang="en-US" dirty="0" smtClean="0"/>
              <a:t>in general, </a:t>
            </a:r>
          </a:p>
          <a:p>
            <a:pPr lvl="1"/>
            <a:r>
              <a:rPr lang="en-US" dirty="0" smtClean="0"/>
              <a:t>You can only do this if </a:t>
            </a:r>
            <a:r>
              <a:rPr lang="en-US" i="1" dirty="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&gt; 0</a:t>
            </a:r>
            <a:r>
              <a:rPr lang="en-US" dirty="0" smtClean="0"/>
              <a:t> or </a:t>
            </a:r>
            <a:r>
              <a:rPr lang="en-US" i="1" dirty="0" smtClean="0">
                <a:latin typeface="Symbol" panose="05050102010706020507" pitchFamily="18" charset="2"/>
              </a:rPr>
              <a:t>b </a:t>
            </a:r>
            <a:r>
              <a:rPr lang="en-US" dirty="0" smtClean="0">
                <a:latin typeface="Times New Roman" panose="02020603050405020304" pitchFamily="18" charset="0"/>
              </a:rPr>
              <a:t>&gt; </a:t>
            </a:r>
            <a:r>
              <a:rPr lang="en-US" dirty="0" smtClean="0">
                <a:latin typeface="Times New Roman" panose="02020603050405020304" pitchFamily="18" charset="0"/>
              </a:rPr>
              <a:t>0</a:t>
            </a:r>
          </a:p>
          <a:p>
            <a:pPr lvl="1"/>
            <a:r>
              <a:rPr lang="en-US" dirty="0" smtClean="0">
                <a:latin typeface="Times New Roman" panose="02020603050405020304" pitchFamily="18" charset="0"/>
              </a:rPr>
              <a:t>For example, </a:t>
            </a:r>
            <a:endParaRPr lang="en-US" dirty="0"/>
          </a:p>
          <a:p>
            <a:pPr marL="914400" lvl="2" indent="0">
              <a:buNone/>
            </a:pPr>
            <a:endParaRPr lang="en-US" dirty="0" smtClean="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073355423"/>
              </p:ext>
            </p:extLst>
          </p:nvPr>
        </p:nvGraphicFramePr>
        <p:xfrm>
          <a:off x="4648200" y="1524000"/>
          <a:ext cx="876300" cy="469900"/>
        </p:xfrm>
        <a:graphic>
          <a:graphicData uri="http://schemas.openxmlformats.org/presentationml/2006/ole">
            <mc:AlternateContent xmlns:mc="http://schemas.openxmlformats.org/markup-compatibility/2006">
              <mc:Choice xmlns:v="urn:schemas-microsoft-com:vml" Requires="v">
                <p:oleObj spid="_x0000_s1113" name="Equation" r:id="rId6" imgW="876240" imgH="469800" progId="Equation.DSMT4">
                  <p:embed/>
                </p:oleObj>
              </mc:Choice>
              <mc:Fallback>
                <p:oleObj name="Equation" r:id="rId6" imgW="876240" imgH="469800" progId="Equation.DSMT4">
                  <p:embed/>
                  <p:pic>
                    <p:nvPicPr>
                      <p:cNvPr id="0" name="Object 3"/>
                      <p:cNvPicPr>
                        <a:picLocks noChangeAspect="1" noChangeArrowheads="1"/>
                      </p:cNvPicPr>
                      <p:nvPr/>
                    </p:nvPicPr>
                    <p:blipFill>
                      <a:blip r:embed="rId7"/>
                      <a:srcRect/>
                      <a:stretch>
                        <a:fillRect/>
                      </a:stretch>
                    </p:blipFill>
                    <p:spPr bwMode="auto">
                      <a:xfrm>
                        <a:off x="4648200" y="1524000"/>
                        <a:ext cx="876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88056929"/>
              </p:ext>
            </p:extLst>
          </p:nvPr>
        </p:nvGraphicFramePr>
        <p:xfrm>
          <a:off x="2724150" y="2476500"/>
          <a:ext cx="3975100" cy="444500"/>
        </p:xfrm>
        <a:graphic>
          <a:graphicData uri="http://schemas.openxmlformats.org/presentationml/2006/ole">
            <mc:AlternateContent xmlns:mc="http://schemas.openxmlformats.org/markup-compatibility/2006">
              <mc:Choice xmlns:v="urn:schemas-microsoft-com:vml" Requires="v">
                <p:oleObj spid="_x0000_s1114" name="Equation" r:id="rId8" imgW="3974760" imgH="444240" progId="Equation.DSMT4">
                  <p:embed/>
                </p:oleObj>
              </mc:Choice>
              <mc:Fallback>
                <p:oleObj name="Equation" r:id="rId8" imgW="3974760" imgH="444240" progId="Equation.DSMT4">
                  <p:embed/>
                  <p:pic>
                    <p:nvPicPr>
                      <p:cNvPr id="0" name="Object 3"/>
                      <p:cNvPicPr>
                        <a:picLocks noChangeAspect="1" noChangeArrowheads="1"/>
                      </p:cNvPicPr>
                      <p:nvPr/>
                    </p:nvPicPr>
                    <p:blipFill>
                      <a:blip r:embed="rId9"/>
                      <a:srcRect/>
                      <a:stretch>
                        <a:fillRect/>
                      </a:stretch>
                    </p:blipFill>
                    <p:spPr bwMode="auto">
                      <a:xfrm>
                        <a:off x="2724150" y="2476500"/>
                        <a:ext cx="3975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08951171"/>
              </p:ext>
            </p:extLst>
          </p:nvPr>
        </p:nvGraphicFramePr>
        <p:xfrm>
          <a:off x="3581400" y="3175000"/>
          <a:ext cx="787400" cy="330200"/>
        </p:xfrm>
        <a:graphic>
          <a:graphicData uri="http://schemas.openxmlformats.org/presentationml/2006/ole">
            <mc:AlternateContent xmlns:mc="http://schemas.openxmlformats.org/markup-compatibility/2006">
              <mc:Choice xmlns:v="urn:schemas-microsoft-com:vml" Requires="v">
                <p:oleObj spid="_x0000_s1115" name="Equation" r:id="rId10" imgW="787320" imgH="330120" progId="Equation.DSMT4">
                  <p:embed/>
                </p:oleObj>
              </mc:Choice>
              <mc:Fallback>
                <p:oleObj name="Equation" r:id="rId10" imgW="787320" imgH="330120" progId="Equation.DSMT4">
                  <p:embed/>
                  <p:pic>
                    <p:nvPicPr>
                      <p:cNvPr id="0" name="Object 4"/>
                      <p:cNvPicPr>
                        <a:picLocks noChangeAspect="1" noChangeArrowheads="1"/>
                      </p:cNvPicPr>
                      <p:nvPr/>
                    </p:nvPicPr>
                    <p:blipFill>
                      <a:blip r:embed="rId11"/>
                      <a:srcRect/>
                      <a:stretch>
                        <a:fillRect/>
                      </a:stretch>
                    </p:blipFill>
                    <p:spPr bwMode="auto">
                      <a:xfrm>
                        <a:off x="3581400" y="3175000"/>
                        <a:ext cx="787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76994470"/>
              </p:ext>
            </p:extLst>
          </p:nvPr>
        </p:nvGraphicFramePr>
        <p:xfrm>
          <a:off x="3784600" y="3962400"/>
          <a:ext cx="1549400" cy="381000"/>
        </p:xfrm>
        <a:graphic>
          <a:graphicData uri="http://schemas.openxmlformats.org/presentationml/2006/ole">
            <mc:AlternateContent xmlns:mc="http://schemas.openxmlformats.org/markup-compatibility/2006">
              <mc:Choice xmlns:v="urn:schemas-microsoft-com:vml" Requires="v">
                <p:oleObj spid="_x0000_s1116" name="Equation" r:id="rId12" imgW="1549080" imgH="380880" progId="Equation.DSMT4">
                  <p:embed/>
                </p:oleObj>
              </mc:Choice>
              <mc:Fallback>
                <p:oleObj name="Equation" r:id="rId12" imgW="1549080" imgH="380880" progId="Equation.DSMT4">
                  <p:embed/>
                  <p:pic>
                    <p:nvPicPr>
                      <p:cNvPr id="0" name=""/>
                      <p:cNvPicPr>
                        <a:picLocks noChangeAspect="1" noChangeArrowheads="1"/>
                      </p:cNvPicPr>
                      <p:nvPr/>
                    </p:nvPicPr>
                    <p:blipFill>
                      <a:blip r:embed="rId13"/>
                      <a:srcRect/>
                      <a:stretch>
                        <a:fillRect/>
                      </a:stretch>
                    </p:blipFill>
                    <p:spPr bwMode="auto">
                      <a:xfrm>
                        <a:off x="3784600" y="3962400"/>
                        <a:ext cx="154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2825116"/>
              </p:ext>
            </p:extLst>
          </p:nvPr>
        </p:nvGraphicFramePr>
        <p:xfrm>
          <a:off x="4851400" y="4690732"/>
          <a:ext cx="1549400" cy="381000"/>
        </p:xfrm>
        <a:graphic>
          <a:graphicData uri="http://schemas.openxmlformats.org/presentationml/2006/ole">
            <mc:AlternateContent xmlns:mc="http://schemas.openxmlformats.org/markup-compatibility/2006">
              <mc:Choice xmlns:v="urn:schemas-microsoft-com:vml" Requires="v">
                <p:oleObj spid="_x0000_s1117" name="Equation" r:id="rId14" imgW="1549080" imgH="380880" progId="Equation.DSMT4">
                  <p:embed/>
                </p:oleObj>
              </mc:Choice>
              <mc:Fallback>
                <p:oleObj name="Equation" r:id="rId14" imgW="1549080" imgH="380880" progId="Equation.DSMT4">
                  <p:embed/>
                  <p:pic>
                    <p:nvPicPr>
                      <p:cNvPr id="0" name=""/>
                      <p:cNvPicPr>
                        <a:picLocks noChangeAspect="1" noChangeArrowheads="1"/>
                      </p:cNvPicPr>
                      <p:nvPr/>
                    </p:nvPicPr>
                    <p:blipFill>
                      <a:blip r:embed="rId15"/>
                      <a:srcRect/>
                      <a:stretch>
                        <a:fillRect/>
                      </a:stretch>
                    </p:blipFill>
                    <p:spPr bwMode="auto">
                      <a:xfrm>
                        <a:off x="4851400" y="4690732"/>
                        <a:ext cx="154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58359149"/>
              </p:ext>
            </p:extLst>
          </p:nvPr>
        </p:nvGraphicFramePr>
        <p:xfrm>
          <a:off x="1028700" y="5791200"/>
          <a:ext cx="7124700" cy="469900"/>
        </p:xfrm>
        <a:graphic>
          <a:graphicData uri="http://schemas.openxmlformats.org/presentationml/2006/ole">
            <mc:AlternateContent xmlns:mc="http://schemas.openxmlformats.org/markup-compatibility/2006">
              <mc:Choice xmlns:v="urn:schemas-microsoft-com:vml" Requires="v">
                <p:oleObj spid="_x0000_s1118" name="Equation" r:id="rId16" imgW="7124400" imgH="469800" progId="Equation.DSMT4">
                  <p:embed/>
                </p:oleObj>
              </mc:Choice>
              <mc:Fallback>
                <p:oleObj name="Equation" r:id="rId16" imgW="7124400" imgH="469800" progId="Equation.DSMT4">
                  <p:embed/>
                  <p:pic>
                    <p:nvPicPr>
                      <p:cNvPr id="0" name="Object 10"/>
                      <p:cNvPicPr>
                        <a:picLocks noChangeAspect="1" noChangeArrowheads="1"/>
                      </p:cNvPicPr>
                      <p:nvPr/>
                    </p:nvPicPr>
                    <p:blipFill>
                      <a:blip r:embed="rId17"/>
                      <a:srcRect/>
                      <a:stretch>
                        <a:fillRect/>
                      </a:stretch>
                    </p:blipFill>
                    <p:spPr bwMode="auto">
                      <a:xfrm>
                        <a:off x="1028700" y="5791200"/>
                        <a:ext cx="71247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spTree>
    <p:custDataLst>
      <p:tags r:id="rId2"/>
    </p:custDataLst>
    <p:extLst>
      <p:ext uri="{BB962C8B-B14F-4D97-AF65-F5344CB8AC3E}">
        <p14:creationId xmlns:p14="http://schemas.microsoft.com/office/powerpoint/2010/main" val="1927398072"/>
      </p:ext>
    </p:extLst>
  </p:cSld>
  <p:clrMapOvr>
    <a:masterClrMapping/>
  </p:clrMapOvr>
  <mc:AlternateContent xmlns:mc="http://schemas.openxmlformats.org/markup-compatibility/2006">
    <mc:Choice xmlns:p14="http://schemas.microsoft.com/office/powerpoint/2010/main" Requires="p14">
      <p:transition spd="slow" p14:dur="2000" advTm="94999"/>
    </mc:Choice>
    <mc:Fallback>
      <p:transition spd="slow" advTm="9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Times New Roman" panose="02020603050405020304" pitchFamily="18" charset="0"/>
              </a:rPr>
              <a:t>j</a:t>
            </a:r>
            <a:r>
              <a:rPr lang="en-US" dirty="0" smtClean="0"/>
              <a:t> and the square root</a:t>
            </a:r>
            <a:endParaRPr lang="en-CA" i="1" dirty="0"/>
          </a:p>
        </p:txBody>
      </p:sp>
      <p:sp>
        <p:nvSpPr>
          <p:cNvPr id="3" name="Content Placeholder 2"/>
          <p:cNvSpPr>
            <a:spLocks noGrp="1"/>
          </p:cNvSpPr>
          <p:nvPr>
            <p:ph idx="1"/>
          </p:nvPr>
        </p:nvSpPr>
        <p:spPr/>
        <p:txBody>
          <a:bodyPr/>
          <a:lstStyle/>
          <a:p>
            <a:r>
              <a:rPr lang="en-US" dirty="0" smtClean="0"/>
              <a:t>Thus, what are the roots of </a:t>
            </a:r>
          </a:p>
          <a:p>
            <a:pPr marL="914400" lvl="2" indent="0">
              <a:buNone/>
            </a:pPr>
            <a:endParaRPr lang="en-US" dirty="0" smtClean="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979440822"/>
              </p:ext>
            </p:extLst>
          </p:nvPr>
        </p:nvGraphicFramePr>
        <p:xfrm>
          <a:off x="4180675" y="1617126"/>
          <a:ext cx="1936242" cy="353441"/>
        </p:xfrm>
        <a:graphic>
          <a:graphicData uri="http://schemas.openxmlformats.org/presentationml/2006/ole">
            <mc:AlternateContent xmlns:mc="http://schemas.openxmlformats.org/markup-compatibility/2006">
              <mc:Choice xmlns:v="urn:schemas-microsoft-com:vml" Requires="v">
                <p:oleObj spid="_x0000_s7242" name="Equation" r:id="rId6" imgW="1600200" imgH="291960" progId="Equation.DSMT4">
                  <p:embed/>
                </p:oleObj>
              </mc:Choice>
              <mc:Fallback>
                <p:oleObj name="Equation" r:id="rId6" imgW="1600200" imgH="291960" progId="Equation.DSMT4">
                  <p:embed/>
                  <p:pic>
                    <p:nvPicPr>
                      <p:cNvPr id="0" name=""/>
                      <p:cNvPicPr>
                        <a:picLocks noChangeAspect="1" noChangeArrowheads="1"/>
                      </p:cNvPicPr>
                      <p:nvPr/>
                    </p:nvPicPr>
                    <p:blipFill>
                      <a:blip r:embed="rId7"/>
                      <a:srcRect/>
                      <a:stretch>
                        <a:fillRect/>
                      </a:stretch>
                    </p:blipFill>
                    <p:spPr bwMode="auto">
                      <a:xfrm>
                        <a:off x="4180675" y="1617126"/>
                        <a:ext cx="1936242" cy="35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0602922"/>
              </p:ext>
            </p:extLst>
          </p:nvPr>
        </p:nvGraphicFramePr>
        <p:xfrm>
          <a:off x="2514600" y="2316163"/>
          <a:ext cx="4260850" cy="768350"/>
        </p:xfrm>
        <a:graphic>
          <a:graphicData uri="http://schemas.openxmlformats.org/presentationml/2006/ole">
            <mc:AlternateContent xmlns:mc="http://schemas.openxmlformats.org/markup-compatibility/2006">
              <mc:Choice xmlns:v="urn:schemas-microsoft-com:vml" Requires="v">
                <p:oleObj spid="_x0000_s7243" name="Equation" r:id="rId8" imgW="3873240" imgH="698400" progId="Equation.DSMT4">
                  <p:embed/>
                </p:oleObj>
              </mc:Choice>
              <mc:Fallback>
                <p:oleObj name="Equation" r:id="rId8" imgW="3873240" imgH="698400" progId="Equation.DSMT4">
                  <p:embed/>
                  <p:pic>
                    <p:nvPicPr>
                      <p:cNvPr id="0" name=""/>
                      <p:cNvPicPr>
                        <a:picLocks noChangeAspect="1" noChangeArrowheads="1"/>
                      </p:cNvPicPr>
                      <p:nvPr/>
                    </p:nvPicPr>
                    <p:blipFill>
                      <a:blip r:embed="rId9"/>
                      <a:srcRect/>
                      <a:stretch>
                        <a:fillRect/>
                      </a:stretch>
                    </p:blipFill>
                    <p:spPr bwMode="auto">
                      <a:xfrm>
                        <a:off x="2514600" y="2316163"/>
                        <a:ext cx="42608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91807941"/>
              </p:ext>
            </p:extLst>
          </p:nvPr>
        </p:nvGraphicFramePr>
        <p:xfrm>
          <a:off x="4287982" y="3146425"/>
          <a:ext cx="1900237" cy="739775"/>
        </p:xfrm>
        <a:graphic>
          <a:graphicData uri="http://schemas.openxmlformats.org/presentationml/2006/ole">
            <mc:AlternateContent xmlns:mc="http://schemas.openxmlformats.org/markup-compatibility/2006">
              <mc:Choice xmlns:v="urn:schemas-microsoft-com:vml" Requires="v">
                <p:oleObj spid="_x0000_s7244" name="Equation" r:id="rId10" imgW="1726920" imgH="672840" progId="Equation.DSMT4">
                  <p:embed/>
                </p:oleObj>
              </mc:Choice>
              <mc:Fallback>
                <p:oleObj name="Equation" r:id="rId10" imgW="1726920" imgH="672840" progId="Equation.DSMT4">
                  <p:embed/>
                  <p:pic>
                    <p:nvPicPr>
                      <p:cNvPr id="0" name=""/>
                      <p:cNvPicPr>
                        <a:picLocks noChangeAspect="1" noChangeArrowheads="1"/>
                      </p:cNvPicPr>
                      <p:nvPr/>
                    </p:nvPicPr>
                    <p:blipFill>
                      <a:blip r:embed="rId11"/>
                      <a:srcRect/>
                      <a:stretch>
                        <a:fillRect/>
                      </a:stretch>
                    </p:blipFill>
                    <p:spPr bwMode="auto">
                      <a:xfrm>
                        <a:off x="4287982" y="3146425"/>
                        <a:ext cx="19002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89019720"/>
              </p:ext>
            </p:extLst>
          </p:nvPr>
        </p:nvGraphicFramePr>
        <p:xfrm>
          <a:off x="4312516" y="3990975"/>
          <a:ext cx="2403475" cy="809625"/>
        </p:xfrm>
        <a:graphic>
          <a:graphicData uri="http://schemas.openxmlformats.org/presentationml/2006/ole">
            <mc:AlternateContent xmlns:mc="http://schemas.openxmlformats.org/markup-compatibility/2006">
              <mc:Choice xmlns:v="urn:schemas-microsoft-com:vml" Requires="v">
                <p:oleObj spid="_x0000_s7245" name="Equation" r:id="rId12" imgW="2184120" imgH="736560" progId="Equation.DSMT4">
                  <p:embed/>
                </p:oleObj>
              </mc:Choice>
              <mc:Fallback>
                <p:oleObj name="Equation" r:id="rId12" imgW="2184120" imgH="736560" progId="Equation.DSMT4">
                  <p:embed/>
                  <p:pic>
                    <p:nvPicPr>
                      <p:cNvPr id="0" name=""/>
                      <p:cNvPicPr>
                        <a:picLocks noChangeAspect="1" noChangeArrowheads="1"/>
                      </p:cNvPicPr>
                      <p:nvPr/>
                    </p:nvPicPr>
                    <p:blipFill>
                      <a:blip r:embed="rId13"/>
                      <a:srcRect/>
                      <a:stretch>
                        <a:fillRect/>
                      </a:stretch>
                    </p:blipFill>
                    <p:spPr bwMode="auto">
                      <a:xfrm>
                        <a:off x="4312516" y="3990975"/>
                        <a:ext cx="24034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35618163"/>
              </p:ext>
            </p:extLst>
          </p:nvPr>
        </p:nvGraphicFramePr>
        <p:xfrm>
          <a:off x="4371831" y="4975225"/>
          <a:ext cx="2236787" cy="739775"/>
        </p:xfrm>
        <a:graphic>
          <a:graphicData uri="http://schemas.openxmlformats.org/presentationml/2006/ole">
            <mc:AlternateContent xmlns:mc="http://schemas.openxmlformats.org/markup-compatibility/2006">
              <mc:Choice xmlns:v="urn:schemas-microsoft-com:vml" Requires="v">
                <p:oleObj spid="_x0000_s7246" name="Equation" r:id="rId14" imgW="2031840" imgH="672840" progId="Equation.DSMT4">
                  <p:embed/>
                </p:oleObj>
              </mc:Choice>
              <mc:Fallback>
                <p:oleObj name="Equation" r:id="rId14" imgW="2031840" imgH="672840" progId="Equation.DSMT4">
                  <p:embed/>
                  <p:pic>
                    <p:nvPicPr>
                      <p:cNvPr id="0" name=""/>
                      <p:cNvPicPr>
                        <a:picLocks noChangeAspect="1" noChangeArrowheads="1"/>
                      </p:cNvPicPr>
                      <p:nvPr/>
                    </p:nvPicPr>
                    <p:blipFill>
                      <a:blip r:embed="rId15"/>
                      <a:srcRect/>
                      <a:stretch>
                        <a:fillRect/>
                      </a:stretch>
                    </p:blipFill>
                    <p:spPr bwMode="auto">
                      <a:xfrm>
                        <a:off x="4371831" y="4975225"/>
                        <a:ext cx="22367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69217631"/>
              </p:ext>
            </p:extLst>
          </p:nvPr>
        </p:nvGraphicFramePr>
        <p:xfrm>
          <a:off x="4406179" y="5807075"/>
          <a:ext cx="2767012" cy="669925"/>
        </p:xfrm>
        <a:graphic>
          <a:graphicData uri="http://schemas.openxmlformats.org/presentationml/2006/ole">
            <mc:AlternateContent xmlns:mc="http://schemas.openxmlformats.org/markup-compatibility/2006">
              <mc:Choice xmlns:v="urn:schemas-microsoft-com:vml" Requires="v">
                <p:oleObj spid="_x0000_s7247" name="Equation" r:id="rId16" imgW="2514600" imgH="609480" progId="Equation.DSMT4">
                  <p:embed/>
                </p:oleObj>
              </mc:Choice>
              <mc:Fallback>
                <p:oleObj name="Equation" r:id="rId16" imgW="2514600" imgH="609480" progId="Equation.DSMT4">
                  <p:embed/>
                  <p:pic>
                    <p:nvPicPr>
                      <p:cNvPr id="0" name=""/>
                      <p:cNvPicPr>
                        <a:picLocks noChangeAspect="1" noChangeArrowheads="1"/>
                      </p:cNvPicPr>
                      <p:nvPr/>
                    </p:nvPicPr>
                    <p:blipFill>
                      <a:blip r:embed="rId17"/>
                      <a:srcRect/>
                      <a:stretch>
                        <a:fillRect/>
                      </a:stretch>
                    </p:blipFill>
                    <p:spPr bwMode="auto">
                      <a:xfrm>
                        <a:off x="4406179" y="5807075"/>
                        <a:ext cx="27670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
        <p:nvSpPr>
          <p:cNvPr id="11" name="Slide Number Placeholder 10"/>
          <p:cNvSpPr>
            <a:spLocks noGrp="1"/>
          </p:cNvSpPr>
          <p:nvPr>
            <p:ph type="sldNum" sz="quarter" idx="12"/>
          </p:nvPr>
        </p:nvSpPr>
        <p:spPr/>
        <p:txBody>
          <a:bodyPr/>
          <a:lstStyle/>
          <a:p>
            <a:fld id="{42EF6DC8-DA9C-4533-8A40-BB00A2545AF8}" type="slidenum">
              <a:rPr lang="en-CA" smtClean="0"/>
              <a:pPr/>
              <a:t>4</a:t>
            </a:fld>
            <a:endParaRPr lang="en-CA"/>
          </a:p>
        </p:txBody>
      </p:sp>
    </p:spTree>
    <p:custDataLst>
      <p:tags r:id="rId2"/>
    </p:custDataLst>
    <p:extLst>
      <p:ext uri="{BB962C8B-B14F-4D97-AF65-F5344CB8AC3E}">
        <p14:creationId xmlns:p14="http://schemas.microsoft.com/office/powerpoint/2010/main" val="2753297052"/>
      </p:ext>
    </p:extLst>
  </p:cSld>
  <p:clrMapOvr>
    <a:masterClrMapping/>
  </p:clrMapOvr>
  <mc:AlternateContent xmlns:mc="http://schemas.openxmlformats.org/markup-compatibility/2006">
    <mc:Choice xmlns:p14="http://schemas.microsoft.com/office/powerpoint/2010/main" Requires="p14">
      <p:transition spd="slow" p14:dur="2000" advTm="50585"/>
    </mc:Choice>
    <mc:Fallback>
      <p:transition spd="slow" advTm="5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set of complex numbers </a:t>
            </a:r>
            <a:r>
              <a:rPr lang="en-US" b="1" dirty="0" smtClean="0">
                <a:latin typeface="Times New Roman" panose="02020603050405020304" pitchFamily="18" charset="0"/>
              </a:rPr>
              <a:t>C</a:t>
            </a:r>
            <a:endParaRPr lang="en-CA" b="1" dirty="0">
              <a:latin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t>We will define a complex number as any number that can be written in the form</a:t>
            </a:r>
          </a:p>
          <a:p>
            <a:pPr marL="457200" lvl="1" indent="0" algn="ctr">
              <a:buNone/>
            </a:pP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 </a:t>
            </a:r>
            <a:r>
              <a:rPr lang="en-US" i="1" dirty="0" smtClean="0">
                <a:latin typeface="Times New Roman" panose="02020603050405020304" pitchFamily="18" charset="0"/>
              </a:rPr>
              <a:t>j</a:t>
            </a:r>
            <a:endParaRPr lang="en-US" i="1" dirty="0">
              <a:latin typeface="Symbol" panose="05050102010706020507" pitchFamily="18" charset="2"/>
            </a:endParaRPr>
          </a:p>
          <a:p>
            <a:pPr marL="57150" indent="0">
              <a:buNone/>
            </a:pPr>
            <a:r>
              <a:rPr lang="en-US" dirty="0" smtClean="0"/>
              <a:t>     where both </a:t>
            </a:r>
            <a:r>
              <a:rPr lang="en-US" i="1" dirty="0" smtClean="0">
                <a:latin typeface="Symbol" panose="05050102010706020507" pitchFamily="18" charset="2"/>
              </a:rPr>
              <a:t>a</a:t>
            </a:r>
            <a:r>
              <a:rPr lang="en-US" dirty="0" smtClean="0"/>
              <a:t> and </a:t>
            </a:r>
            <a:r>
              <a:rPr lang="en-US" i="1" dirty="0" smtClean="0">
                <a:latin typeface="Symbol" panose="05050102010706020507" pitchFamily="18" charset="2"/>
              </a:rPr>
              <a:t>b</a:t>
            </a:r>
            <a:r>
              <a:rPr lang="en-US" dirty="0" smtClean="0"/>
              <a:t> are real numbers</a:t>
            </a:r>
          </a:p>
          <a:p>
            <a:pPr lvl="1"/>
            <a:r>
              <a:rPr lang="en-US" dirty="0" smtClean="0"/>
              <a:t>Recall </a:t>
            </a:r>
            <a:r>
              <a:rPr lang="en-US" dirty="0" smtClean="0"/>
              <a:t>that we represent the set of all real numbers by </a:t>
            </a:r>
            <a:r>
              <a:rPr lang="en-US" b="1" dirty="0" smtClean="0">
                <a:latin typeface="Times New Roman" panose="02020603050405020304" pitchFamily="18" charset="0"/>
              </a:rPr>
              <a:t>R</a:t>
            </a:r>
            <a:endParaRPr lang="en-US" b="1" dirty="0" smtClean="0"/>
          </a:p>
          <a:p>
            <a:endParaRPr lang="en-US" dirty="0" smtClean="0"/>
          </a:p>
          <a:p>
            <a:r>
              <a:rPr lang="en-US" dirty="0" smtClean="0"/>
              <a:t>We </a:t>
            </a:r>
            <a:r>
              <a:rPr lang="en-US" dirty="0" smtClean="0"/>
              <a:t>will represent the set of all complex numbers by </a:t>
            </a:r>
            <a:r>
              <a:rPr lang="en-US" b="1" dirty="0" smtClean="0">
                <a:latin typeface="Times New Roman" panose="02020603050405020304" pitchFamily="18" charset="0"/>
              </a:rPr>
              <a:t>C</a:t>
            </a:r>
            <a:endParaRPr lang="en-US" dirty="0"/>
          </a:p>
          <a:p>
            <a:pPr marL="457200" lvl="1" indent="0" algn="ctr">
              <a:buNone/>
            </a:pPr>
            <a:endParaRPr lang="en-US" dirty="0" smtClean="0"/>
          </a:p>
          <a:p>
            <a:pPr marL="914400" lvl="2" indent="0">
              <a:buNone/>
            </a:pPr>
            <a:endParaRPr lang="en-US" dirty="0" smtClean="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745210291"/>
              </p:ext>
            </p:extLst>
          </p:nvPr>
        </p:nvGraphicFramePr>
        <p:xfrm>
          <a:off x="2971800" y="4495800"/>
          <a:ext cx="2997200" cy="508000"/>
        </p:xfrm>
        <a:graphic>
          <a:graphicData uri="http://schemas.openxmlformats.org/presentationml/2006/ole">
            <mc:AlternateContent xmlns:mc="http://schemas.openxmlformats.org/markup-compatibility/2006">
              <mc:Choice xmlns:v="urn:schemas-microsoft-com:vml" Requires="v">
                <p:oleObj spid="_x0000_s2068" name="Equation" r:id="rId6" imgW="2997000" imgH="507960" progId="Equation.DSMT4">
                  <p:embed/>
                </p:oleObj>
              </mc:Choice>
              <mc:Fallback>
                <p:oleObj name="Equation" r:id="rId6" imgW="2997000" imgH="507960" progId="Equation.DSMT4">
                  <p:embed/>
                  <p:pic>
                    <p:nvPicPr>
                      <p:cNvPr id="0" name="Object 9"/>
                      <p:cNvPicPr>
                        <a:picLocks noChangeAspect="1" noChangeArrowheads="1"/>
                      </p:cNvPicPr>
                      <p:nvPr/>
                    </p:nvPicPr>
                    <p:blipFill>
                      <a:blip r:embed="rId7"/>
                      <a:srcRect/>
                      <a:stretch>
                        <a:fillRect/>
                      </a:stretch>
                    </p:blipFill>
                    <p:spPr bwMode="auto">
                      <a:xfrm>
                        <a:off x="2971800" y="4495800"/>
                        <a:ext cx="2997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3505200" y="5377934"/>
            <a:ext cx="1087157"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such that</a:t>
            </a:r>
            <a:endParaRPr lang="en-CA" dirty="0">
              <a:solidFill>
                <a:schemeClr val="bg1"/>
              </a:solidFill>
              <a:latin typeface="Cambria" panose="02040503050406030204" pitchFamily="18" charset="0"/>
              <a:ea typeface="Cambria" panose="02040503050406030204" pitchFamily="18" charset="0"/>
            </a:endParaRPr>
          </a:p>
        </p:txBody>
      </p:sp>
      <p:cxnSp>
        <p:nvCxnSpPr>
          <p:cNvPr id="13" name="Straight Arrow Connector 12"/>
          <p:cNvCxnSpPr/>
          <p:nvPr/>
        </p:nvCxnSpPr>
        <p:spPr>
          <a:xfrm flipV="1">
            <a:off x="4191000" y="5029200"/>
            <a:ext cx="76200" cy="3487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48000" y="6096000"/>
            <a:ext cx="2741263" cy="369332"/>
          </a:xfrm>
          <a:prstGeom prst="rect">
            <a:avLst/>
          </a:prstGeom>
        </p:spPr>
        <p:txBody>
          <a:bodyPr wrap="none">
            <a:spAutoFit/>
          </a:bodyPr>
          <a:lstStyle/>
          <a:p>
            <a:r>
              <a:rPr lang="en-US" i="1" dirty="0" smtClean="0">
                <a:solidFill>
                  <a:schemeClr val="bg1"/>
                </a:solidFill>
                <a:latin typeface="Symbol" panose="05050102010706020507" pitchFamily="18" charset="2"/>
                <a:ea typeface="Cambria" panose="02040503050406030204" pitchFamily="18" charset="0"/>
              </a:rPr>
              <a:t>a</a:t>
            </a:r>
            <a:r>
              <a:rPr lang="en-US" dirty="0" smtClean="0">
                <a:solidFill>
                  <a:schemeClr val="bg1"/>
                </a:solidFill>
                <a:latin typeface="Symbol" panose="05050102010706020507" pitchFamily="18" charset="2"/>
                <a:ea typeface="Cambria" panose="02040503050406030204" pitchFamily="18" charset="0"/>
              </a:rPr>
              <a:t> </a:t>
            </a:r>
            <a:r>
              <a:rPr lang="en-US" dirty="0" smtClean="0">
                <a:solidFill>
                  <a:schemeClr val="bg1"/>
                </a:solidFill>
                <a:latin typeface="Cambria" panose="02040503050406030204" pitchFamily="18" charset="0"/>
                <a:ea typeface="Cambria" panose="02040503050406030204" pitchFamily="18" charset="0"/>
              </a:rPr>
              <a:t>is a member of the reals</a:t>
            </a:r>
            <a:endParaRPr lang="en-CA" i="1" dirty="0">
              <a:solidFill>
                <a:schemeClr val="bg1"/>
              </a:solidFill>
              <a:latin typeface="Cambria" panose="02040503050406030204" pitchFamily="18" charset="0"/>
              <a:ea typeface="Cambria" panose="02040503050406030204" pitchFamily="18" charset="0"/>
            </a:endParaRPr>
          </a:p>
        </p:txBody>
      </p:sp>
      <p:cxnSp>
        <p:nvCxnSpPr>
          <p:cNvPr id="16" name="Straight Arrow Connector 15"/>
          <p:cNvCxnSpPr/>
          <p:nvPr/>
        </p:nvCxnSpPr>
        <p:spPr>
          <a:xfrm flipV="1">
            <a:off x="4495800" y="5029200"/>
            <a:ext cx="162579"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105400" y="5029200"/>
            <a:ext cx="0" cy="3487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846452" y="5375564"/>
            <a:ext cx="553357"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and</a:t>
            </a:r>
            <a:endParaRPr lang="en-CA" dirty="0">
              <a:solidFill>
                <a:schemeClr val="bg1"/>
              </a:solidFill>
              <a:latin typeface="Cambria" panose="02040503050406030204" pitchFamily="18" charset="0"/>
              <a:ea typeface="Cambria" panose="02040503050406030204" pitchFamily="18" charset="0"/>
            </a:endParaRPr>
          </a:p>
        </p:txBody>
      </p:sp>
      <p:cxnSp>
        <p:nvCxnSpPr>
          <p:cNvPr id="21" name="Straight Arrow Connector 20"/>
          <p:cNvCxnSpPr/>
          <p:nvPr/>
        </p:nvCxnSpPr>
        <p:spPr>
          <a:xfrm flipH="1" flipV="1">
            <a:off x="5638800" y="5029200"/>
            <a:ext cx="150463" cy="609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31137" y="5664322"/>
            <a:ext cx="2741263" cy="369332"/>
          </a:xfrm>
          <a:prstGeom prst="rect">
            <a:avLst/>
          </a:prstGeom>
        </p:spPr>
        <p:txBody>
          <a:bodyPr wrap="none">
            <a:spAutoFit/>
          </a:bodyPr>
          <a:lstStyle/>
          <a:p>
            <a:r>
              <a:rPr lang="en-US" i="1" dirty="0" smtClean="0">
                <a:solidFill>
                  <a:schemeClr val="bg1"/>
                </a:solidFill>
                <a:latin typeface="Symbol" panose="05050102010706020507" pitchFamily="18" charset="2"/>
                <a:ea typeface="Cambria" panose="02040503050406030204" pitchFamily="18" charset="0"/>
              </a:rPr>
              <a:t>b</a:t>
            </a:r>
            <a:r>
              <a:rPr lang="en-US" dirty="0" smtClean="0">
                <a:solidFill>
                  <a:schemeClr val="bg1"/>
                </a:solidFill>
                <a:latin typeface="Symbol" panose="05050102010706020507" pitchFamily="18" charset="2"/>
                <a:ea typeface="Cambria" panose="02040503050406030204" pitchFamily="18" charset="0"/>
              </a:rPr>
              <a:t> </a:t>
            </a:r>
            <a:r>
              <a:rPr lang="en-US" dirty="0" smtClean="0">
                <a:solidFill>
                  <a:schemeClr val="bg1"/>
                </a:solidFill>
                <a:latin typeface="Cambria" panose="02040503050406030204" pitchFamily="18" charset="0"/>
                <a:ea typeface="Cambria" panose="02040503050406030204" pitchFamily="18" charset="0"/>
              </a:rPr>
              <a:t>is a member of the reals</a:t>
            </a:r>
            <a:endParaRPr lang="en-CA" i="1" dirty="0">
              <a:solidFill>
                <a:schemeClr val="bg1"/>
              </a:solidFill>
              <a:latin typeface="Cambria" panose="02040503050406030204" pitchFamily="18" charset="0"/>
              <a:ea typeface="Cambria" panose="02040503050406030204"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5</a:t>
            </a:fld>
            <a:endParaRPr lang="en-CA"/>
          </a:p>
        </p:txBody>
      </p:sp>
    </p:spTree>
    <p:custDataLst>
      <p:tags r:id="rId2"/>
    </p:custDataLst>
    <p:extLst>
      <p:ext uri="{BB962C8B-B14F-4D97-AF65-F5344CB8AC3E}">
        <p14:creationId xmlns:p14="http://schemas.microsoft.com/office/powerpoint/2010/main" val="2866645527"/>
      </p:ext>
    </p:extLst>
  </p:cSld>
  <p:clrMapOvr>
    <a:masterClrMapping/>
  </p:clrMapOvr>
  <mc:AlternateContent xmlns:mc="http://schemas.openxmlformats.org/markup-compatibility/2006">
    <mc:Choice xmlns:p14="http://schemas.microsoft.com/office/powerpoint/2010/main" Requires="p14">
      <p:transition spd="slow" p14:dur="2000" advTm="38863"/>
    </mc:Choice>
    <mc:Fallback>
      <p:transition spd="slow" advTm="3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8" grpId="0"/>
      <p:bldP spid="15" grpId="0"/>
      <p:bldP spid="2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and imaginary components</a:t>
            </a:r>
            <a:endParaRPr lang="en-CA" dirty="0"/>
          </a:p>
        </p:txBody>
      </p:sp>
      <p:sp>
        <p:nvSpPr>
          <p:cNvPr id="3" name="Content Placeholder 2"/>
          <p:cNvSpPr>
            <a:spLocks noGrp="1"/>
          </p:cNvSpPr>
          <p:nvPr>
            <p:ph idx="1"/>
          </p:nvPr>
        </p:nvSpPr>
        <p:spPr/>
        <p:txBody>
          <a:bodyPr/>
          <a:lstStyle/>
          <a:p>
            <a:r>
              <a:rPr lang="en-US" dirty="0" smtClean="0"/>
              <a:t>Suppose </a:t>
            </a:r>
          </a:p>
          <a:p>
            <a:endParaRPr lang="en-US" dirty="0"/>
          </a:p>
          <a:p>
            <a:pPr marL="0" indent="0">
              <a:buNone/>
            </a:pPr>
            <a:r>
              <a:rPr lang="en-US" dirty="0" smtClean="0"/>
              <a:t>      where </a:t>
            </a:r>
            <a:r>
              <a:rPr lang="en-US" i="1" dirty="0" smtClean="0">
                <a:latin typeface="Symbol" panose="05050102010706020507" pitchFamily="18" charset="2"/>
              </a:rPr>
              <a:t>a</a:t>
            </a:r>
            <a:r>
              <a:rPr lang="en-US" dirty="0" smtClean="0"/>
              <a:t> and </a:t>
            </a:r>
            <a:r>
              <a:rPr lang="en-US" i="1" dirty="0" smtClean="0">
                <a:latin typeface="Symbol" panose="05050102010706020507" pitchFamily="18" charset="2"/>
              </a:rPr>
              <a:t>b</a:t>
            </a:r>
            <a:r>
              <a:rPr lang="en-US" dirty="0" smtClean="0"/>
              <a:t> are real</a:t>
            </a:r>
          </a:p>
          <a:p>
            <a:endParaRPr lang="en-US" dirty="0" smtClean="0"/>
          </a:p>
          <a:p>
            <a:r>
              <a:rPr lang="en-US" dirty="0" smtClean="0"/>
              <a:t>We </a:t>
            </a:r>
            <a:r>
              <a:rPr lang="en-US" dirty="0" smtClean="0"/>
              <a:t>will define:</a:t>
            </a:r>
          </a:p>
          <a:p>
            <a:pPr lvl="1"/>
            <a:r>
              <a:rPr lang="en-US" dirty="0" smtClean="0"/>
              <a:t>The </a:t>
            </a:r>
            <a:r>
              <a:rPr lang="en-US" i="1" dirty="0" smtClean="0"/>
              <a:t>real component </a:t>
            </a:r>
            <a:r>
              <a:rPr lang="en-US" dirty="0" smtClean="0"/>
              <a:t>of </a:t>
            </a:r>
            <a:r>
              <a:rPr lang="en-US" i="1" dirty="0" smtClean="0">
                <a:latin typeface="Times New Roman" panose="02020603050405020304" pitchFamily="18" charset="0"/>
              </a:rPr>
              <a:t>z</a:t>
            </a:r>
            <a:r>
              <a:rPr lang="en-US" dirty="0" smtClean="0"/>
              <a:t> as </a:t>
            </a:r>
          </a:p>
          <a:p>
            <a:pPr lvl="1"/>
            <a:endParaRPr lang="en-US" dirty="0"/>
          </a:p>
          <a:p>
            <a:pPr lvl="1"/>
            <a:r>
              <a:rPr lang="en-US" dirty="0" smtClean="0"/>
              <a:t>The </a:t>
            </a:r>
            <a:r>
              <a:rPr lang="en-US" i="1" dirty="0" smtClean="0"/>
              <a:t>imaginary component </a:t>
            </a:r>
            <a:r>
              <a:rPr lang="en-US" dirty="0" smtClean="0"/>
              <a:t> of </a:t>
            </a:r>
            <a:r>
              <a:rPr lang="en-US" i="1" dirty="0" smtClean="0">
                <a:latin typeface="Times New Roman" panose="02020603050405020304" pitchFamily="18" charset="0"/>
              </a:rPr>
              <a:t>z</a:t>
            </a:r>
            <a:r>
              <a:rPr lang="en-US" dirty="0" smtClean="0"/>
              <a:t> </a:t>
            </a:r>
            <a:r>
              <a:rPr lang="en-US" dirty="0" smtClean="0"/>
              <a:t>as</a:t>
            </a:r>
          </a:p>
          <a:p>
            <a:pPr lvl="1"/>
            <a:endParaRPr lang="en-US" dirty="0"/>
          </a:p>
          <a:p>
            <a:pPr lvl="1"/>
            <a:endParaRPr lang="en-US" dirty="0" smtClean="0"/>
          </a:p>
          <a:p>
            <a:r>
              <a:rPr lang="en-US" dirty="0" smtClean="0"/>
              <a:t>Note that the imaginary component is a real number!</a:t>
            </a:r>
            <a:endParaRPr lang="en-US" dirty="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1452426775"/>
              </p:ext>
            </p:extLst>
          </p:nvPr>
        </p:nvGraphicFramePr>
        <p:xfrm>
          <a:off x="3650615" y="2118995"/>
          <a:ext cx="1690370" cy="321310"/>
        </p:xfrm>
        <a:graphic>
          <a:graphicData uri="http://schemas.openxmlformats.org/presentationml/2006/ole">
            <mc:AlternateContent xmlns:mc="http://schemas.openxmlformats.org/markup-compatibility/2006">
              <mc:Choice xmlns:v="urn:schemas-microsoft-com:vml" Requires="v">
                <p:oleObj spid="_x0000_s3115" name="Equation" r:id="rId6" imgW="1536480" imgH="291960" progId="Equation.DSMT4">
                  <p:embed/>
                </p:oleObj>
              </mc:Choice>
              <mc:Fallback>
                <p:oleObj name="Equation" r:id="rId6" imgW="1536480" imgH="291960" progId="Equation.DSMT4">
                  <p:embed/>
                  <p:pic>
                    <p:nvPicPr>
                      <p:cNvPr id="0" name=""/>
                      <p:cNvPicPr>
                        <a:picLocks noChangeAspect="1" noChangeArrowheads="1"/>
                      </p:cNvPicPr>
                      <p:nvPr/>
                    </p:nvPicPr>
                    <p:blipFill>
                      <a:blip r:embed="rId7"/>
                      <a:srcRect/>
                      <a:stretch>
                        <a:fillRect/>
                      </a:stretch>
                    </p:blipFill>
                    <p:spPr bwMode="auto">
                      <a:xfrm>
                        <a:off x="3650615" y="2118995"/>
                        <a:ext cx="1690370" cy="32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81003435"/>
              </p:ext>
            </p:extLst>
          </p:nvPr>
        </p:nvGraphicFramePr>
        <p:xfrm>
          <a:off x="3368675" y="3967018"/>
          <a:ext cx="2578100" cy="508000"/>
        </p:xfrm>
        <a:graphic>
          <a:graphicData uri="http://schemas.openxmlformats.org/presentationml/2006/ole">
            <mc:AlternateContent xmlns:mc="http://schemas.openxmlformats.org/markup-compatibility/2006">
              <mc:Choice xmlns:v="urn:schemas-microsoft-com:vml" Requires="v">
                <p:oleObj spid="_x0000_s3116" name="Equation" r:id="rId8" imgW="2577960" imgH="507960" progId="Equation.DSMT4">
                  <p:embed/>
                </p:oleObj>
              </mc:Choice>
              <mc:Fallback>
                <p:oleObj name="Equation" r:id="rId8" imgW="2577960" imgH="507960" progId="Equation.DSMT4">
                  <p:embed/>
                  <p:pic>
                    <p:nvPicPr>
                      <p:cNvPr id="0" name=""/>
                      <p:cNvPicPr>
                        <a:picLocks noChangeAspect="1" noChangeArrowheads="1"/>
                      </p:cNvPicPr>
                      <p:nvPr/>
                    </p:nvPicPr>
                    <p:blipFill>
                      <a:blip r:embed="rId9"/>
                      <a:srcRect/>
                      <a:stretch>
                        <a:fillRect/>
                      </a:stretch>
                    </p:blipFill>
                    <p:spPr bwMode="auto">
                      <a:xfrm>
                        <a:off x="3368675" y="3967018"/>
                        <a:ext cx="25781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911985230"/>
              </p:ext>
            </p:extLst>
          </p:nvPr>
        </p:nvGraphicFramePr>
        <p:xfrm>
          <a:off x="3295650" y="4738688"/>
          <a:ext cx="2717800" cy="508000"/>
        </p:xfrm>
        <a:graphic>
          <a:graphicData uri="http://schemas.openxmlformats.org/presentationml/2006/ole">
            <mc:AlternateContent xmlns:mc="http://schemas.openxmlformats.org/markup-compatibility/2006">
              <mc:Choice xmlns:v="urn:schemas-microsoft-com:vml" Requires="v">
                <p:oleObj spid="_x0000_s3117" name="Equation" r:id="rId10" imgW="2717640" imgH="507960" progId="Equation.DSMT4">
                  <p:embed/>
                </p:oleObj>
              </mc:Choice>
              <mc:Fallback>
                <p:oleObj name="Equation" r:id="rId10" imgW="2717640" imgH="507960" progId="Equation.DSMT4">
                  <p:embed/>
                  <p:pic>
                    <p:nvPicPr>
                      <p:cNvPr id="0" name=""/>
                      <p:cNvPicPr>
                        <a:picLocks noChangeAspect="1" noChangeArrowheads="1"/>
                      </p:cNvPicPr>
                      <p:nvPr/>
                    </p:nvPicPr>
                    <p:blipFill>
                      <a:blip r:embed="rId11"/>
                      <a:srcRect/>
                      <a:stretch>
                        <a:fillRect/>
                      </a:stretch>
                    </p:blipFill>
                    <p:spPr bwMode="auto">
                      <a:xfrm>
                        <a:off x="3295650" y="4738688"/>
                        <a:ext cx="271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spTree>
    <p:custDataLst>
      <p:tags r:id="rId2"/>
    </p:custDataLst>
    <p:extLst>
      <p:ext uri="{BB962C8B-B14F-4D97-AF65-F5344CB8AC3E}">
        <p14:creationId xmlns:p14="http://schemas.microsoft.com/office/powerpoint/2010/main" val="3662262444"/>
      </p:ext>
    </p:extLst>
  </p:cSld>
  <p:clrMapOvr>
    <a:masterClrMapping/>
  </p:clrMapOvr>
  <mc:AlternateContent xmlns:mc="http://schemas.openxmlformats.org/markup-compatibility/2006">
    <mc:Choice xmlns:p14="http://schemas.microsoft.com/office/powerpoint/2010/main" Requires="p14">
      <p:transition spd="slow" p14:dur="2000" advTm="34233"/>
    </mc:Choice>
    <mc:Fallback>
      <p:transition spd="slow" advTm="3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and imaginary components</a:t>
            </a:r>
            <a:endParaRPr lang="en-CA" dirty="0"/>
          </a:p>
        </p:txBody>
      </p:sp>
      <p:sp>
        <p:nvSpPr>
          <p:cNvPr id="3" name="Content Placeholder 2"/>
          <p:cNvSpPr>
            <a:spLocks noGrp="1"/>
          </p:cNvSpPr>
          <p:nvPr>
            <p:ph idx="1"/>
          </p:nvPr>
        </p:nvSpPr>
        <p:spPr/>
        <p:txBody>
          <a:bodyPr/>
          <a:lstStyle/>
          <a:p>
            <a:r>
              <a:rPr lang="en-US" dirty="0" smtClean="0"/>
              <a:t>For example,</a:t>
            </a:r>
          </a:p>
          <a:p>
            <a:pPr lvl="1"/>
            <a:r>
              <a:rPr lang="en-US" dirty="0"/>
              <a:t>I</a:t>
            </a:r>
            <a:r>
              <a:rPr lang="en-US" dirty="0" smtClean="0"/>
              <a:t>f                          , then</a:t>
            </a:r>
          </a:p>
          <a:p>
            <a:endParaRPr lang="en-US" dirty="0"/>
          </a:p>
          <a:p>
            <a:pPr marL="0" indent="0">
              <a:buNone/>
            </a:pPr>
            <a:r>
              <a:rPr lang="en-US" dirty="0" smtClean="0"/>
              <a:t>      </a:t>
            </a:r>
          </a:p>
          <a:p>
            <a:pPr lvl="1"/>
            <a:r>
              <a:rPr lang="en-US" dirty="0"/>
              <a:t>If                          </a:t>
            </a:r>
            <a:r>
              <a:rPr lang="en-US" dirty="0" smtClean="0"/>
              <a:t>  , then</a:t>
            </a:r>
            <a:endParaRPr lang="en-US" dirty="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22" name="Object 21"/>
          <p:cNvGraphicFramePr>
            <a:graphicFrameLocks noChangeAspect="1"/>
          </p:cNvGraphicFramePr>
          <p:nvPr>
            <p:extLst>
              <p:ext uri="{D42A27DB-BD31-4B8C-83A1-F6EECF244321}">
                <p14:modId xmlns:p14="http://schemas.microsoft.com/office/powerpoint/2010/main" val="1200965589"/>
              </p:ext>
            </p:extLst>
          </p:nvPr>
        </p:nvGraphicFramePr>
        <p:xfrm>
          <a:off x="3949700" y="2438400"/>
          <a:ext cx="1231900" cy="381000"/>
        </p:xfrm>
        <a:graphic>
          <a:graphicData uri="http://schemas.openxmlformats.org/presentationml/2006/ole">
            <mc:AlternateContent xmlns:mc="http://schemas.openxmlformats.org/markup-compatibility/2006">
              <mc:Choice xmlns:v="urn:schemas-microsoft-com:vml" Requires="v">
                <p:oleObj spid="_x0000_s6219" name="Equation" r:id="rId6" imgW="1231560" imgH="380880" progId="Equation.DSMT4">
                  <p:embed/>
                </p:oleObj>
              </mc:Choice>
              <mc:Fallback>
                <p:oleObj name="Equation" r:id="rId6" imgW="1231560" imgH="380880" progId="Equation.DSMT4">
                  <p:embed/>
                  <p:pic>
                    <p:nvPicPr>
                      <p:cNvPr id="0" name=""/>
                      <p:cNvPicPr>
                        <a:picLocks noChangeAspect="1" noChangeArrowheads="1"/>
                      </p:cNvPicPr>
                      <p:nvPr/>
                    </p:nvPicPr>
                    <p:blipFill>
                      <a:blip r:embed="rId7"/>
                      <a:srcRect/>
                      <a:stretch>
                        <a:fillRect/>
                      </a:stretch>
                    </p:blipFill>
                    <p:spPr bwMode="auto">
                      <a:xfrm>
                        <a:off x="3949700" y="2438400"/>
                        <a:ext cx="1231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93417407"/>
              </p:ext>
            </p:extLst>
          </p:nvPr>
        </p:nvGraphicFramePr>
        <p:xfrm>
          <a:off x="3886200" y="2895600"/>
          <a:ext cx="1447800" cy="381000"/>
        </p:xfrm>
        <a:graphic>
          <a:graphicData uri="http://schemas.openxmlformats.org/presentationml/2006/ole">
            <mc:AlternateContent xmlns:mc="http://schemas.openxmlformats.org/markup-compatibility/2006">
              <mc:Choice xmlns:v="urn:schemas-microsoft-com:vml" Requires="v">
                <p:oleObj spid="_x0000_s6220" name="Equation" r:id="rId8" imgW="1447560" imgH="380880" progId="Equation.DSMT4">
                  <p:embed/>
                </p:oleObj>
              </mc:Choice>
              <mc:Fallback>
                <p:oleObj name="Equation" r:id="rId8" imgW="1447560" imgH="380880" progId="Equation.DSMT4">
                  <p:embed/>
                  <p:pic>
                    <p:nvPicPr>
                      <p:cNvPr id="0" name=""/>
                      <p:cNvPicPr>
                        <a:picLocks noChangeAspect="1" noChangeArrowheads="1"/>
                      </p:cNvPicPr>
                      <p:nvPr/>
                    </p:nvPicPr>
                    <p:blipFill>
                      <a:blip r:embed="rId9"/>
                      <a:srcRect/>
                      <a:stretch>
                        <a:fillRect/>
                      </a:stretch>
                    </p:blipFill>
                    <p:spPr bwMode="auto">
                      <a:xfrm>
                        <a:off x="3886200" y="2895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17205654"/>
              </p:ext>
            </p:extLst>
          </p:nvPr>
        </p:nvGraphicFramePr>
        <p:xfrm>
          <a:off x="1619827" y="2088573"/>
          <a:ext cx="1397000" cy="291523"/>
        </p:xfrm>
        <a:graphic>
          <a:graphicData uri="http://schemas.openxmlformats.org/presentationml/2006/ole">
            <mc:AlternateContent xmlns:mc="http://schemas.openxmlformats.org/markup-compatibility/2006">
              <mc:Choice xmlns:v="urn:schemas-microsoft-com:vml" Requires="v">
                <p:oleObj spid="_x0000_s6221" name="Equation" r:id="rId10" imgW="1396800" imgH="291960" progId="Equation.DSMT4">
                  <p:embed/>
                </p:oleObj>
              </mc:Choice>
              <mc:Fallback>
                <p:oleObj name="Equation" r:id="rId10" imgW="1396800" imgH="291960" progId="Equation.DSMT4">
                  <p:embed/>
                  <p:pic>
                    <p:nvPicPr>
                      <p:cNvPr id="0" name="Object 14"/>
                      <p:cNvPicPr>
                        <a:picLocks noChangeAspect="1" noChangeArrowheads="1"/>
                      </p:cNvPicPr>
                      <p:nvPr/>
                    </p:nvPicPr>
                    <p:blipFill>
                      <a:blip r:embed="rId11"/>
                      <a:srcRect/>
                      <a:stretch>
                        <a:fillRect/>
                      </a:stretch>
                    </p:blipFill>
                    <p:spPr bwMode="auto">
                      <a:xfrm>
                        <a:off x="1619827" y="2088573"/>
                        <a:ext cx="1397000" cy="29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92467258"/>
              </p:ext>
            </p:extLst>
          </p:nvPr>
        </p:nvGraphicFramePr>
        <p:xfrm>
          <a:off x="1552864" y="3268663"/>
          <a:ext cx="1574800" cy="292100"/>
        </p:xfrm>
        <a:graphic>
          <a:graphicData uri="http://schemas.openxmlformats.org/presentationml/2006/ole">
            <mc:AlternateContent xmlns:mc="http://schemas.openxmlformats.org/markup-compatibility/2006">
              <mc:Choice xmlns:v="urn:schemas-microsoft-com:vml" Requires="v">
                <p:oleObj spid="_x0000_s6222" name="Equation" r:id="rId12" imgW="1574640" imgH="291960" progId="Equation.DSMT4">
                  <p:embed/>
                </p:oleObj>
              </mc:Choice>
              <mc:Fallback>
                <p:oleObj name="Equation" r:id="rId12" imgW="1574640" imgH="291960" progId="Equation.DSMT4">
                  <p:embed/>
                  <p:pic>
                    <p:nvPicPr>
                      <p:cNvPr id="0" name=""/>
                      <p:cNvPicPr>
                        <a:picLocks noChangeAspect="1" noChangeArrowheads="1"/>
                      </p:cNvPicPr>
                      <p:nvPr/>
                    </p:nvPicPr>
                    <p:blipFill>
                      <a:blip r:embed="rId13"/>
                      <a:srcRect/>
                      <a:stretch>
                        <a:fillRect/>
                      </a:stretch>
                    </p:blipFill>
                    <p:spPr bwMode="auto">
                      <a:xfrm>
                        <a:off x="1552864" y="3268663"/>
                        <a:ext cx="1574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74922617"/>
              </p:ext>
            </p:extLst>
          </p:nvPr>
        </p:nvGraphicFramePr>
        <p:xfrm>
          <a:off x="3854450" y="3657600"/>
          <a:ext cx="1422400" cy="381000"/>
        </p:xfrm>
        <a:graphic>
          <a:graphicData uri="http://schemas.openxmlformats.org/presentationml/2006/ole">
            <mc:AlternateContent xmlns:mc="http://schemas.openxmlformats.org/markup-compatibility/2006">
              <mc:Choice xmlns:v="urn:schemas-microsoft-com:vml" Requires="v">
                <p:oleObj spid="_x0000_s6223" name="Equation" r:id="rId14" imgW="1422360" imgH="380880" progId="Equation.DSMT4">
                  <p:embed/>
                </p:oleObj>
              </mc:Choice>
              <mc:Fallback>
                <p:oleObj name="Equation" r:id="rId14" imgW="1422360" imgH="380880" progId="Equation.DSMT4">
                  <p:embed/>
                  <p:pic>
                    <p:nvPicPr>
                      <p:cNvPr id="0" name=""/>
                      <p:cNvPicPr>
                        <a:picLocks noChangeAspect="1" noChangeArrowheads="1"/>
                      </p:cNvPicPr>
                      <p:nvPr/>
                    </p:nvPicPr>
                    <p:blipFill>
                      <a:blip r:embed="rId15"/>
                      <a:srcRect/>
                      <a:stretch>
                        <a:fillRect/>
                      </a:stretch>
                    </p:blipFill>
                    <p:spPr bwMode="auto">
                      <a:xfrm>
                        <a:off x="3854450" y="3657600"/>
                        <a:ext cx="142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94855222"/>
              </p:ext>
            </p:extLst>
          </p:nvPr>
        </p:nvGraphicFramePr>
        <p:xfrm>
          <a:off x="3820633" y="4114800"/>
          <a:ext cx="1333500" cy="381000"/>
        </p:xfrm>
        <a:graphic>
          <a:graphicData uri="http://schemas.openxmlformats.org/presentationml/2006/ole">
            <mc:AlternateContent xmlns:mc="http://schemas.openxmlformats.org/markup-compatibility/2006">
              <mc:Choice xmlns:v="urn:schemas-microsoft-com:vml" Requires="v">
                <p:oleObj spid="_x0000_s6224" name="Equation" r:id="rId16" imgW="1333440" imgH="380880" progId="Equation.DSMT4">
                  <p:embed/>
                </p:oleObj>
              </mc:Choice>
              <mc:Fallback>
                <p:oleObj name="Equation" r:id="rId16" imgW="1333440" imgH="380880" progId="Equation.DSMT4">
                  <p:embed/>
                  <p:pic>
                    <p:nvPicPr>
                      <p:cNvPr id="0" name=""/>
                      <p:cNvPicPr>
                        <a:picLocks noChangeAspect="1" noChangeArrowheads="1"/>
                      </p:cNvPicPr>
                      <p:nvPr/>
                    </p:nvPicPr>
                    <p:blipFill>
                      <a:blip r:embed="rId17"/>
                      <a:srcRect/>
                      <a:stretch>
                        <a:fillRect/>
                      </a:stretch>
                    </p:blipFill>
                    <p:spPr bwMode="auto">
                      <a:xfrm>
                        <a:off x="3820633" y="4114800"/>
                        <a:ext cx="1333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
        <p:nvSpPr>
          <p:cNvPr id="8" name="Slide Number Placeholder 7"/>
          <p:cNvSpPr>
            <a:spLocks noGrp="1"/>
          </p:cNvSpPr>
          <p:nvPr>
            <p:ph type="sldNum" sz="quarter" idx="12"/>
          </p:nvPr>
        </p:nvSpPr>
        <p:spPr/>
        <p:txBody>
          <a:bodyPr/>
          <a:lstStyle/>
          <a:p>
            <a:fld id="{42EF6DC8-DA9C-4533-8A40-BB00A2545AF8}" type="slidenum">
              <a:rPr lang="en-CA" smtClean="0"/>
              <a:pPr/>
              <a:t>7</a:t>
            </a:fld>
            <a:endParaRPr lang="en-CA"/>
          </a:p>
        </p:txBody>
      </p:sp>
    </p:spTree>
    <p:custDataLst>
      <p:tags r:id="rId2"/>
    </p:custDataLst>
    <p:extLst>
      <p:ext uri="{BB962C8B-B14F-4D97-AF65-F5344CB8AC3E}">
        <p14:creationId xmlns:p14="http://schemas.microsoft.com/office/powerpoint/2010/main" val="1765274643"/>
      </p:ext>
    </p:extLst>
  </p:cSld>
  <p:clrMapOvr>
    <a:masterClrMapping/>
  </p:clrMapOvr>
  <mc:AlternateContent xmlns:mc="http://schemas.openxmlformats.org/markup-compatibility/2006">
    <mc:Choice xmlns:p14="http://schemas.microsoft.com/office/powerpoint/2010/main" Requires="p14">
      <p:transition spd="slow" p14:dur="2000" advTm="28999"/>
    </mc:Choice>
    <mc:Fallback>
      <p:transition spd="slow" advTm="2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imaginary and purely imaginary</a:t>
            </a:r>
            <a:endParaRPr lang="en-CA" dirty="0"/>
          </a:p>
        </p:txBody>
      </p:sp>
      <p:sp>
        <p:nvSpPr>
          <p:cNvPr id="3" name="Content Placeholder 2"/>
          <p:cNvSpPr>
            <a:spLocks noGrp="1"/>
          </p:cNvSpPr>
          <p:nvPr>
            <p:ph idx="1"/>
          </p:nvPr>
        </p:nvSpPr>
        <p:spPr/>
        <p:txBody>
          <a:bodyPr/>
          <a:lstStyle/>
          <a:p>
            <a:r>
              <a:rPr lang="en-US" dirty="0" smtClean="0"/>
              <a:t>A complex number such that                      , that is</a:t>
            </a:r>
          </a:p>
          <a:p>
            <a:pPr marL="0" indent="0">
              <a:buNone/>
            </a:pPr>
            <a:r>
              <a:rPr lang="en-US" dirty="0" smtClean="0"/>
              <a:t>                                                                          ,</a:t>
            </a:r>
            <a:endParaRPr lang="en-US" dirty="0"/>
          </a:p>
          <a:p>
            <a:pPr marL="0" indent="0">
              <a:buNone/>
            </a:pPr>
            <a:r>
              <a:rPr lang="en-US" dirty="0" smtClean="0"/>
              <a:t>      is said to be </a:t>
            </a:r>
            <a:r>
              <a:rPr lang="en-US" i="1" dirty="0" smtClean="0"/>
              <a:t>real</a:t>
            </a:r>
            <a:endParaRPr lang="en-US" dirty="0" smtClean="0"/>
          </a:p>
          <a:p>
            <a:endParaRPr lang="en-US" dirty="0" smtClean="0"/>
          </a:p>
          <a:p>
            <a:r>
              <a:rPr lang="en-US" dirty="0" smtClean="0"/>
              <a:t>A </a:t>
            </a:r>
            <a:r>
              <a:rPr lang="en-US" dirty="0"/>
              <a:t>complex number such that                    </a:t>
            </a:r>
            <a:r>
              <a:rPr lang="en-US" dirty="0" smtClean="0"/>
              <a:t> , </a:t>
            </a:r>
            <a:r>
              <a:rPr lang="en-US" dirty="0"/>
              <a:t>that is</a:t>
            </a:r>
          </a:p>
          <a:p>
            <a:pPr marL="0" indent="0">
              <a:buNone/>
            </a:pPr>
            <a:r>
              <a:rPr lang="en-US" dirty="0" smtClean="0"/>
              <a:t>                                                                          ,</a:t>
            </a:r>
            <a:endParaRPr lang="en-US" dirty="0"/>
          </a:p>
          <a:p>
            <a:pPr marL="0" indent="0">
              <a:buNone/>
            </a:pPr>
            <a:r>
              <a:rPr lang="en-US" dirty="0"/>
              <a:t>      </a:t>
            </a:r>
            <a:r>
              <a:rPr lang="en-US" dirty="0" smtClean="0"/>
              <a:t>is said to be </a:t>
            </a:r>
            <a:r>
              <a:rPr lang="en-US" i="1" dirty="0" smtClean="0"/>
              <a:t>imaginary</a:t>
            </a:r>
            <a:endParaRPr lang="en-US" i="1" dirty="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3722217675"/>
              </p:ext>
            </p:extLst>
          </p:nvPr>
        </p:nvGraphicFramePr>
        <p:xfrm>
          <a:off x="3842782" y="2103279"/>
          <a:ext cx="1304449" cy="352743"/>
        </p:xfrm>
        <a:graphic>
          <a:graphicData uri="http://schemas.openxmlformats.org/presentationml/2006/ole">
            <mc:AlternateContent xmlns:mc="http://schemas.openxmlformats.org/markup-compatibility/2006">
              <mc:Choice xmlns:v="urn:schemas-microsoft-com:vml" Requires="v">
                <p:oleObj spid="_x0000_s4179" name="Equation" r:id="rId6" imgW="1079280" imgH="291960" progId="Equation.DSMT4">
                  <p:embed/>
                </p:oleObj>
              </mc:Choice>
              <mc:Fallback>
                <p:oleObj name="Equation" r:id="rId6" imgW="1079280" imgH="291960" progId="Equation.DSMT4">
                  <p:embed/>
                  <p:pic>
                    <p:nvPicPr>
                      <p:cNvPr id="0" name=""/>
                      <p:cNvPicPr>
                        <a:picLocks noChangeAspect="1" noChangeArrowheads="1"/>
                      </p:cNvPicPr>
                      <p:nvPr/>
                    </p:nvPicPr>
                    <p:blipFill>
                      <a:blip r:embed="rId7"/>
                      <a:srcRect/>
                      <a:stretch>
                        <a:fillRect/>
                      </a:stretch>
                    </p:blipFill>
                    <p:spPr bwMode="auto">
                      <a:xfrm>
                        <a:off x="3842782" y="2103279"/>
                        <a:ext cx="1304449"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30089080"/>
              </p:ext>
            </p:extLst>
          </p:nvPr>
        </p:nvGraphicFramePr>
        <p:xfrm>
          <a:off x="4409440" y="1631373"/>
          <a:ext cx="1229360" cy="419100"/>
        </p:xfrm>
        <a:graphic>
          <a:graphicData uri="http://schemas.openxmlformats.org/presentationml/2006/ole">
            <mc:AlternateContent xmlns:mc="http://schemas.openxmlformats.org/markup-compatibility/2006">
              <mc:Choice xmlns:v="urn:schemas-microsoft-com:vml" Requires="v">
                <p:oleObj spid="_x0000_s4180" name="Equation" r:id="rId8" imgW="1117440" imgH="380880" progId="Equation.DSMT4">
                  <p:embed/>
                </p:oleObj>
              </mc:Choice>
              <mc:Fallback>
                <p:oleObj name="Equation" r:id="rId8" imgW="1117440" imgH="380880" progId="Equation.DSMT4">
                  <p:embed/>
                  <p:pic>
                    <p:nvPicPr>
                      <p:cNvPr id="0" name=""/>
                      <p:cNvPicPr>
                        <a:picLocks noChangeAspect="1" noChangeArrowheads="1"/>
                      </p:cNvPicPr>
                      <p:nvPr/>
                    </p:nvPicPr>
                    <p:blipFill>
                      <a:blip r:embed="rId9"/>
                      <a:srcRect/>
                      <a:stretch>
                        <a:fillRect/>
                      </a:stretch>
                    </p:blipFill>
                    <p:spPr bwMode="auto">
                      <a:xfrm>
                        <a:off x="4409440" y="1631373"/>
                        <a:ext cx="122936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085409759"/>
              </p:ext>
            </p:extLst>
          </p:nvPr>
        </p:nvGraphicFramePr>
        <p:xfrm>
          <a:off x="4410260" y="3265967"/>
          <a:ext cx="1159510" cy="419100"/>
        </p:xfrm>
        <a:graphic>
          <a:graphicData uri="http://schemas.openxmlformats.org/presentationml/2006/ole">
            <mc:AlternateContent xmlns:mc="http://schemas.openxmlformats.org/markup-compatibility/2006">
              <mc:Choice xmlns:v="urn:schemas-microsoft-com:vml" Requires="v">
                <p:oleObj spid="_x0000_s4181" name="Equation" r:id="rId10" imgW="1054080" imgH="380880" progId="Equation.DSMT4">
                  <p:embed/>
                </p:oleObj>
              </mc:Choice>
              <mc:Fallback>
                <p:oleObj name="Equation" r:id="rId10" imgW="1054080" imgH="380880" progId="Equation.DSMT4">
                  <p:embed/>
                  <p:pic>
                    <p:nvPicPr>
                      <p:cNvPr id="0" name="Object 21"/>
                      <p:cNvPicPr>
                        <a:picLocks noChangeAspect="1" noChangeArrowheads="1"/>
                      </p:cNvPicPr>
                      <p:nvPr/>
                    </p:nvPicPr>
                    <p:blipFill>
                      <a:blip r:embed="rId11"/>
                      <a:srcRect/>
                      <a:stretch>
                        <a:fillRect/>
                      </a:stretch>
                    </p:blipFill>
                    <p:spPr bwMode="auto">
                      <a:xfrm>
                        <a:off x="4410260" y="3265967"/>
                        <a:ext cx="115951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98419569"/>
              </p:ext>
            </p:extLst>
          </p:nvPr>
        </p:nvGraphicFramePr>
        <p:xfrm>
          <a:off x="3847689" y="3685857"/>
          <a:ext cx="1304449" cy="352743"/>
        </p:xfrm>
        <a:graphic>
          <a:graphicData uri="http://schemas.openxmlformats.org/presentationml/2006/ole">
            <mc:AlternateContent xmlns:mc="http://schemas.openxmlformats.org/markup-compatibility/2006">
              <mc:Choice xmlns:v="urn:schemas-microsoft-com:vml" Requires="v">
                <p:oleObj spid="_x0000_s4182" name="Equation" r:id="rId12" imgW="1079280" imgH="291960" progId="Equation.DSMT4">
                  <p:embed/>
                </p:oleObj>
              </mc:Choice>
              <mc:Fallback>
                <p:oleObj name="Equation" r:id="rId12" imgW="1079280" imgH="291960" progId="Equation.DSMT4">
                  <p:embed/>
                  <p:pic>
                    <p:nvPicPr>
                      <p:cNvPr id="0" name=""/>
                      <p:cNvPicPr>
                        <a:picLocks noChangeAspect="1" noChangeArrowheads="1"/>
                      </p:cNvPicPr>
                      <p:nvPr/>
                    </p:nvPicPr>
                    <p:blipFill>
                      <a:blip r:embed="rId13"/>
                      <a:srcRect/>
                      <a:stretch>
                        <a:fillRect/>
                      </a:stretch>
                    </p:blipFill>
                    <p:spPr bwMode="auto">
                      <a:xfrm>
                        <a:off x="3847689" y="3685857"/>
                        <a:ext cx="1304449"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3124200" y="5092741"/>
            <a:ext cx="5410200" cy="430887"/>
          </a:xfrm>
          <a:prstGeom prst="rect">
            <a:avLst/>
          </a:prstGeom>
          <a:noFill/>
        </p:spPr>
        <p:txBody>
          <a:bodyPr wrap="square" rtlCol="0">
            <a:spAutoFit/>
          </a:bodyPr>
          <a:lstStyle/>
          <a:p>
            <a:r>
              <a:rPr lang="en-US" sz="2200" dirty="0" smtClean="0">
                <a:solidFill>
                  <a:schemeClr val="bg1"/>
                </a:solidFill>
                <a:latin typeface="Cambria" panose="02040503050406030204" pitchFamily="18" charset="0"/>
                <a:ea typeface="Cambria" panose="02040503050406030204" pitchFamily="18" charset="0"/>
              </a:rPr>
              <a:t>Note that </a:t>
            </a:r>
            <a:r>
              <a:rPr lang="en-US" sz="2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0 </a:t>
            </a:r>
            <a:r>
              <a:rPr lang="en-US" sz="2200" i="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0</a:t>
            </a:r>
            <a:r>
              <a:rPr lang="en-US" sz="22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j</a:t>
            </a:r>
            <a:r>
              <a:rPr lang="en-US" sz="2200" dirty="0" smtClean="0">
                <a:solidFill>
                  <a:schemeClr val="bg1"/>
                </a:solidFill>
                <a:latin typeface="Cambria" panose="02040503050406030204" pitchFamily="18" charset="0"/>
                <a:ea typeface="Cambria" panose="02040503050406030204" pitchFamily="18" charset="0"/>
              </a:rPr>
              <a:t> </a:t>
            </a:r>
            <a:r>
              <a:rPr lang="en-US" sz="2200" dirty="0" smtClean="0">
                <a:solidFill>
                  <a:schemeClr val="bg1"/>
                </a:solidFill>
                <a:latin typeface="Cambria" panose="02040503050406030204" pitchFamily="18" charset="0"/>
                <a:ea typeface="Cambria" panose="02040503050406030204" pitchFamily="18" charset="0"/>
              </a:rPr>
              <a:t>is both </a:t>
            </a:r>
            <a:r>
              <a:rPr lang="en-US" sz="2200" dirty="0" smtClean="0">
                <a:solidFill>
                  <a:schemeClr val="bg1"/>
                </a:solidFill>
                <a:latin typeface="Cambria" panose="02040503050406030204" pitchFamily="18" charset="0"/>
                <a:ea typeface="Cambria" panose="02040503050406030204" pitchFamily="18" charset="0"/>
              </a:rPr>
              <a:t>real and imaginary</a:t>
            </a:r>
            <a:endParaRPr lang="en-CA" sz="2200" dirty="0">
              <a:solidFill>
                <a:schemeClr val="bg1"/>
              </a:solidFill>
              <a:latin typeface="Cambria" panose="02040503050406030204" pitchFamily="18" charset="0"/>
              <a:ea typeface="Cambria" panose="02040503050406030204" pitchFamily="18"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spTree>
    <p:custDataLst>
      <p:tags r:id="rId2"/>
    </p:custDataLst>
    <p:extLst>
      <p:ext uri="{BB962C8B-B14F-4D97-AF65-F5344CB8AC3E}">
        <p14:creationId xmlns:p14="http://schemas.microsoft.com/office/powerpoint/2010/main" val="1843848561"/>
      </p:ext>
    </p:extLst>
  </p:cSld>
  <p:clrMapOvr>
    <a:masterClrMapping/>
  </p:clrMapOvr>
  <mc:AlternateContent xmlns:mc="http://schemas.openxmlformats.org/markup-compatibility/2006">
    <mc:Choice xmlns:p14="http://schemas.microsoft.com/office/powerpoint/2010/main" Requires="p14">
      <p:transition spd="slow" p14:dur="2000" advTm="34250"/>
    </mc:Choice>
    <mc:Fallback>
      <p:transition spd="slow" advTm="3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Rectangular </a:t>
            </a:r>
            <a:r>
              <a:rPr lang="en-US" dirty="0" smtClean="0"/>
              <a:t>representation</a:t>
            </a:r>
            <a:endParaRPr lang="en-CA" dirty="0"/>
          </a:p>
        </p:txBody>
      </p:sp>
      <p:sp>
        <p:nvSpPr>
          <p:cNvPr id="3" name="Content Placeholder 2"/>
          <p:cNvSpPr>
            <a:spLocks noGrp="1"/>
          </p:cNvSpPr>
          <p:nvPr>
            <p:ph idx="1"/>
          </p:nvPr>
        </p:nvSpPr>
        <p:spPr/>
        <p:txBody>
          <a:bodyPr/>
          <a:lstStyle/>
          <a:p>
            <a:r>
              <a:rPr lang="en-US" dirty="0" smtClean="0"/>
              <a:t>When a complex number is written in the form</a:t>
            </a:r>
          </a:p>
          <a:p>
            <a:endParaRPr lang="en-US" dirty="0"/>
          </a:p>
          <a:p>
            <a:pPr marL="0" indent="0">
              <a:buNone/>
            </a:pPr>
            <a:r>
              <a:rPr lang="en-US" dirty="0" smtClean="0"/>
              <a:t>      where </a:t>
            </a:r>
            <a:r>
              <a:rPr lang="en-US" i="1" dirty="0" smtClean="0">
                <a:latin typeface="Symbol" panose="05050102010706020507" pitchFamily="18" charset="2"/>
              </a:rPr>
              <a:t>a</a:t>
            </a:r>
            <a:r>
              <a:rPr lang="en-US" dirty="0"/>
              <a:t> </a:t>
            </a:r>
            <a:r>
              <a:rPr lang="en-US" dirty="0" smtClean="0"/>
              <a:t>and </a:t>
            </a:r>
            <a:r>
              <a:rPr lang="en-US" i="1" dirty="0" smtClean="0">
                <a:latin typeface="Symbol" panose="05050102010706020507" pitchFamily="18" charset="2"/>
              </a:rPr>
              <a:t>b</a:t>
            </a:r>
            <a:r>
              <a:rPr lang="en-US" dirty="0" smtClean="0"/>
              <a:t> are real, is the </a:t>
            </a:r>
            <a:r>
              <a:rPr lang="en-US" i="1" dirty="0" smtClean="0"/>
              <a:t>rectangular </a:t>
            </a:r>
            <a:r>
              <a:rPr lang="en-US" i="1" dirty="0" smtClean="0"/>
              <a:t>representation</a:t>
            </a:r>
            <a:endParaRPr lang="en-US" dirty="0" smtClean="0"/>
          </a:p>
          <a:p>
            <a:pPr marL="0" indent="0">
              <a:buNone/>
            </a:pPr>
            <a:endParaRPr lang="en-US" i="1" dirty="0"/>
          </a:p>
          <a:p>
            <a:pPr marL="0" indent="0">
              <a:buNone/>
            </a:pPr>
            <a:endParaRPr lang="en-US" i="1" dirty="0" smtClean="0"/>
          </a:p>
          <a:p>
            <a:r>
              <a:rPr lang="en-US" dirty="0" smtClean="0"/>
              <a:t>Examples:</a:t>
            </a:r>
          </a:p>
          <a:p>
            <a:endParaRPr lang="en-US" dirty="0"/>
          </a:p>
          <a:p>
            <a:endParaRPr lang="en-US" dirty="0" smtClean="0"/>
          </a:p>
          <a:p>
            <a:endParaRPr lang="en-US" dirty="0"/>
          </a:p>
          <a:p>
            <a:endParaRPr lang="en-US" dirty="0" smtClean="0"/>
          </a:p>
          <a:p>
            <a:r>
              <a:rPr lang="en-US" dirty="0" smtClean="0"/>
              <a:t>                 is complex, but its rectangular representation is </a:t>
            </a:r>
            <a:r>
              <a:rPr lang="en-US" dirty="0" smtClean="0">
                <a:latin typeface="Times New Roman" panose="02020603050405020304" pitchFamily="18" charset="0"/>
              </a:rPr>
              <a:t>1.2 </a:t>
            </a:r>
            <a:r>
              <a:rPr lang="en-US" i="1" dirty="0" smtClean="0">
                <a:latin typeface="Times New Roman" panose="02020603050405020304" pitchFamily="18" charset="0"/>
              </a:rPr>
              <a:t>j</a:t>
            </a:r>
            <a:endParaRPr lang="en-US" dirty="0">
              <a:latin typeface="Times New Roman" panose="02020603050405020304" pitchFamily="18" charset="0"/>
            </a:endParaRPr>
          </a:p>
          <a:p>
            <a:endParaRPr lang="en-US" dirty="0" smtClean="0"/>
          </a:p>
        </p:txBody>
      </p:sp>
      <p:sp>
        <p:nvSpPr>
          <p:cNvPr id="9" name="Footer Placeholder 8"/>
          <p:cNvSpPr>
            <a:spLocks noGrp="1"/>
          </p:cNvSpPr>
          <p:nvPr>
            <p:ph type="ftr" sz="quarter" idx="11"/>
          </p:nvPr>
        </p:nvSpPr>
        <p:spPr/>
        <p:txBody>
          <a:bodyPr/>
          <a:lstStyle/>
          <a:p>
            <a:r>
              <a:rPr lang="en-CA" smtClean="0"/>
              <a:t>Complex numbers and their components</a:t>
            </a:r>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474866698"/>
              </p:ext>
            </p:extLst>
          </p:nvPr>
        </p:nvGraphicFramePr>
        <p:xfrm>
          <a:off x="4041854" y="2067791"/>
          <a:ext cx="906304" cy="352743"/>
        </p:xfrm>
        <a:graphic>
          <a:graphicData uri="http://schemas.openxmlformats.org/presentationml/2006/ole">
            <mc:AlternateContent xmlns:mc="http://schemas.openxmlformats.org/markup-compatibility/2006">
              <mc:Choice xmlns:v="urn:schemas-microsoft-com:vml" Requires="v">
                <p:oleObj spid="_x0000_s5204" name="Equation" r:id="rId6" imgW="749160" imgH="291960" progId="Equation.DSMT4">
                  <p:embed/>
                </p:oleObj>
              </mc:Choice>
              <mc:Fallback>
                <p:oleObj name="Equation" r:id="rId6" imgW="749160" imgH="291960" progId="Equation.DSMT4">
                  <p:embed/>
                  <p:pic>
                    <p:nvPicPr>
                      <p:cNvPr id="0" name=""/>
                      <p:cNvPicPr>
                        <a:picLocks noChangeAspect="1" noChangeArrowheads="1"/>
                      </p:cNvPicPr>
                      <p:nvPr/>
                    </p:nvPicPr>
                    <p:blipFill>
                      <a:blip r:embed="rId7"/>
                      <a:srcRect/>
                      <a:stretch>
                        <a:fillRect/>
                      </a:stretch>
                    </p:blipFill>
                    <p:spPr bwMode="auto">
                      <a:xfrm>
                        <a:off x="4041854" y="2067791"/>
                        <a:ext cx="906304"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09681102"/>
              </p:ext>
            </p:extLst>
          </p:nvPr>
        </p:nvGraphicFramePr>
        <p:xfrm>
          <a:off x="3048000" y="4495800"/>
          <a:ext cx="2062162" cy="490538"/>
        </p:xfrm>
        <a:graphic>
          <a:graphicData uri="http://schemas.openxmlformats.org/presentationml/2006/ole">
            <mc:AlternateContent xmlns:mc="http://schemas.openxmlformats.org/markup-compatibility/2006">
              <mc:Choice xmlns:v="urn:schemas-microsoft-com:vml" Requires="v">
                <p:oleObj spid="_x0000_s5205" name="Equation" r:id="rId8" imgW="1701720" imgH="406080" progId="Equation.DSMT4">
                  <p:embed/>
                </p:oleObj>
              </mc:Choice>
              <mc:Fallback>
                <p:oleObj name="Equation" r:id="rId8" imgW="1701720" imgH="406080" progId="Equation.DSMT4">
                  <p:embed/>
                  <p:pic>
                    <p:nvPicPr>
                      <p:cNvPr id="0" name=""/>
                      <p:cNvPicPr>
                        <a:picLocks noChangeAspect="1" noChangeArrowheads="1"/>
                      </p:cNvPicPr>
                      <p:nvPr/>
                    </p:nvPicPr>
                    <p:blipFill>
                      <a:blip r:embed="rId9"/>
                      <a:srcRect/>
                      <a:stretch>
                        <a:fillRect/>
                      </a:stretch>
                    </p:blipFill>
                    <p:spPr bwMode="auto">
                      <a:xfrm>
                        <a:off x="3048000" y="4495800"/>
                        <a:ext cx="20621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61813422"/>
              </p:ext>
            </p:extLst>
          </p:nvPr>
        </p:nvGraphicFramePr>
        <p:xfrm>
          <a:off x="3479099" y="3733800"/>
          <a:ext cx="1384777" cy="352743"/>
        </p:xfrm>
        <a:graphic>
          <a:graphicData uri="http://schemas.openxmlformats.org/presentationml/2006/ole">
            <mc:AlternateContent xmlns:mc="http://schemas.openxmlformats.org/markup-compatibility/2006">
              <mc:Choice xmlns:v="urn:schemas-microsoft-com:vml" Requires="v">
                <p:oleObj spid="_x0000_s5206" name="Equation" r:id="rId10" imgW="1143000" imgH="291960" progId="Equation.DSMT4">
                  <p:embed/>
                </p:oleObj>
              </mc:Choice>
              <mc:Fallback>
                <p:oleObj name="Equation" r:id="rId10" imgW="1143000" imgH="291960" progId="Equation.DSMT4">
                  <p:embed/>
                  <p:pic>
                    <p:nvPicPr>
                      <p:cNvPr id="0" name=""/>
                      <p:cNvPicPr>
                        <a:picLocks noChangeAspect="1" noChangeArrowheads="1"/>
                      </p:cNvPicPr>
                      <p:nvPr/>
                    </p:nvPicPr>
                    <p:blipFill>
                      <a:blip r:embed="rId11"/>
                      <a:srcRect/>
                      <a:stretch>
                        <a:fillRect/>
                      </a:stretch>
                    </p:blipFill>
                    <p:spPr bwMode="auto">
                      <a:xfrm>
                        <a:off x="3479099" y="3733800"/>
                        <a:ext cx="1384777"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41542968"/>
              </p:ext>
            </p:extLst>
          </p:nvPr>
        </p:nvGraphicFramePr>
        <p:xfrm>
          <a:off x="3499977" y="4114800"/>
          <a:ext cx="1707833" cy="352743"/>
        </p:xfrm>
        <a:graphic>
          <a:graphicData uri="http://schemas.openxmlformats.org/presentationml/2006/ole">
            <mc:AlternateContent xmlns:mc="http://schemas.openxmlformats.org/markup-compatibility/2006">
              <mc:Choice xmlns:v="urn:schemas-microsoft-com:vml" Requires="v">
                <p:oleObj spid="_x0000_s5207" name="Equation" r:id="rId12" imgW="1409400" imgH="291960" progId="Equation.DSMT4">
                  <p:embed/>
                </p:oleObj>
              </mc:Choice>
              <mc:Fallback>
                <p:oleObj name="Equation" r:id="rId12" imgW="1409400" imgH="291960" progId="Equation.DSMT4">
                  <p:embed/>
                  <p:pic>
                    <p:nvPicPr>
                      <p:cNvPr id="0" name=""/>
                      <p:cNvPicPr>
                        <a:picLocks noChangeAspect="1" noChangeArrowheads="1"/>
                      </p:cNvPicPr>
                      <p:nvPr/>
                    </p:nvPicPr>
                    <p:blipFill>
                      <a:blip r:embed="rId13"/>
                      <a:srcRect/>
                      <a:stretch>
                        <a:fillRect/>
                      </a:stretch>
                    </p:blipFill>
                    <p:spPr bwMode="auto">
                      <a:xfrm>
                        <a:off x="3499977" y="4114800"/>
                        <a:ext cx="1707833" cy="352743"/>
                      </a:xfrm>
                      <a:prstGeom prst="rect">
                        <a:avLst/>
                      </a:prstGeom>
                      <a:noFill/>
                      <a:ln>
                        <a:noFill/>
                      </a:ln>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034014575"/>
              </p:ext>
            </p:extLst>
          </p:nvPr>
        </p:nvGraphicFramePr>
        <p:xfrm>
          <a:off x="3357563" y="4995863"/>
          <a:ext cx="2586037" cy="414337"/>
        </p:xfrm>
        <a:graphic>
          <a:graphicData uri="http://schemas.openxmlformats.org/presentationml/2006/ole">
            <mc:AlternateContent xmlns:mc="http://schemas.openxmlformats.org/markup-compatibility/2006">
              <mc:Choice xmlns:v="urn:schemas-microsoft-com:vml" Requires="v">
                <p:oleObj spid="_x0000_s5208" name="Equation" r:id="rId14" imgW="2133360" imgH="342720" progId="Equation.DSMT4">
                  <p:embed/>
                </p:oleObj>
              </mc:Choice>
              <mc:Fallback>
                <p:oleObj name="Equation" r:id="rId14" imgW="2133360" imgH="342720" progId="Equation.DSMT4">
                  <p:embed/>
                  <p:pic>
                    <p:nvPicPr>
                      <p:cNvPr id="0" name=""/>
                      <p:cNvPicPr>
                        <a:picLocks noChangeAspect="1" noChangeArrowheads="1"/>
                      </p:cNvPicPr>
                      <p:nvPr/>
                    </p:nvPicPr>
                    <p:blipFill>
                      <a:blip r:embed="rId15"/>
                      <a:srcRect/>
                      <a:stretch>
                        <a:fillRect/>
                      </a:stretch>
                    </p:blipFill>
                    <p:spPr bwMode="auto">
                      <a:xfrm>
                        <a:off x="3357563" y="4995863"/>
                        <a:ext cx="25860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88113593"/>
              </p:ext>
            </p:extLst>
          </p:nvPr>
        </p:nvGraphicFramePr>
        <p:xfrm>
          <a:off x="838200" y="5638800"/>
          <a:ext cx="984250" cy="398462"/>
        </p:xfrm>
        <a:graphic>
          <a:graphicData uri="http://schemas.openxmlformats.org/presentationml/2006/ole">
            <mc:AlternateContent xmlns:mc="http://schemas.openxmlformats.org/markup-compatibility/2006">
              <mc:Choice xmlns:v="urn:schemas-microsoft-com:vml" Requires="v">
                <p:oleObj spid="_x0000_s5209" name="Equation" r:id="rId16" imgW="812520" imgH="330120" progId="Equation.DSMT4">
                  <p:embed/>
                </p:oleObj>
              </mc:Choice>
              <mc:Fallback>
                <p:oleObj name="Equation" r:id="rId16" imgW="812520" imgH="330120" progId="Equation.DSMT4">
                  <p:embed/>
                  <p:pic>
                    <p:nvPicPr>
                      <p:cNvPr id="0" name=""/>
                      <p:cNvPicPr>
                        <a:picLocks noChangeAspect="1" noChangeArrowheads="1"/>
                      </p:cNvPicPr>
                      <p:nvPr/>
                    </p:nvPicPr>
                    <p:blipFill>
                      <a:blip r:embed="rId17"/>
                      <a:srcRect/>
                      <a:stretch>
                        <a:fillRect/>
                      </a:stretch>
                    </p:blipFill>
                    <p:spPr bwMode="auto">
                      <a:xfrm>
                        <a:off x="838200" y="5638800"/>
                        <a:ext cx="9842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
        <p:nvSpPr>
          <p:cNvPr id="8" name="Slide Number Placeholder 7"/>
          <p:cNvSpPr>
            <a:spLocks noGrp="1"/>
          </p:cNvSpPr>
          <p:nvPr>
            <p:ph type="sldNum" sz="quarter" idx="12"/>
          </p:nvPr>
        </p:nvSpPr>
        <p:spPr/>
        <p:txBody>
          <a:bodyPr/>
          <a:lstStyle/>
          <a:p>
            <a:fld id="{42EF6DC8-DA9C-4533-8A40-BB00A2545AF8}" type="slidenum">
              <a:rPr lang="en-CA" smtClean="0"/>
              <a:pPr/>
              <a:t>9</a:t>
            </a:fld>
            <a:endParaRPr lang="en-CA"/>
          </a:p>
        </p:txBody>
      </p:sp>
    </p:spTree>
    <p:custDataLst>
      <p:tags r:id="rId2"/>
    </p:custDataLst>
    <p:extLst>
      <p:ext uri="{BB962C8B-B14F-4D97-AF65-F5344CB8AC3E}">
        <p14:creationId xmlns:p14="http://schemas.microsoft.com/office/powerpoint/2010/main" val="3679386849"/>
      </p:ext>
    </p:extLst>
  </p:cSld>
  <p:clrMapOvr>
    <a:masterClrMapping/>
  </p:clrMapOvr>
  <mc:AlternateContent xmlns:mc="http://schemas.openxmlformats.org/markup-compatibility/2006">
    <mc:Choice xmlns:p14="http://schemas.microsoft.com/office/powerpoint/2010/main" Requires="p14">
      <p:transition spd="slow" p14:dur="2000" advTm="40652"/>
    </mc:Choice>
    <mc:Fallback>
      <p:transition spd="slow" advTm="4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5|22.4|16.2|14.5"/>
</p:tagLst>
</file>

<file path=ppt/tags/tag2.xml><?xml version="1.0" encoding="utf-8"?>
<p:tagLst xmlns:a="http://schemas.openxmlformats.org/drawingml/2006/main" xmlns:r="http://schemas.openxmlformats.org/officeDocument/2006/relationships" xmlns:p="http://schemas.openxmlformats.org/presentationml/2006/main">
  <p:tag name="TIMING" val="|8.3|9.5|4.1|9.9|6.9"/>
</p:tagLst>
</file>

<file path=ppt/tags/tag3.xml><?xml version="1.0" encoding="utf-8"?>
<p:tagLst xmlns:a="http://schemas.openxmlformats.org/drawingml/2006/main" xmlns:r="http://schemas.openxmlformats.org/officeDocument/2006/relationships" xmlns:p="http://schemas.openxmlformats.org/presentationml/2006/main">
  <p:tag name="TIMING" val="|10.9|7|6.5|4.9|1.6|2.2|1.4"/>
</p:tagLst>
</file>

<file path=ppt/tags/tag4.xml><?xml version="1.0" encoding="utf-8"?>
<p:tagLst xmlns:a="http://schemas.openxmlformats.org/drawingml/2006/main" xmlns:r="http://schemas.openxmlformats.org/officeDocument/2006/relationships" xmlns:p="http://schemas.openxmlformats.org/presentationml/2006/main">
  <p:tag name="TIMING" val="|8.3|5.8|4.5"/>
</p:tagLst>
</file>

<file path=ppt/tags/tag5.xml><?xml version="1.0" encoding="utf-8"?>
<p:tagLst xmlns:a="http://schemas.openxmlformats.org/drawingml/2006/main" xmlns:r="http://schemas.openxmlformats.org/officeDocument/2006/relationships" xmlns:p="http://schemas.openxmlformats.org/presentationml/2006/main">
  <p:tag name="TIMING" val="|3|3.8|3.5|5.2|5.6|3.3"/>
</p:tagLst>
</file>

<file path=ppt/tags/tag6.xml><?xml version="1.0" encoding="utf-8"?>
<p:tagLst xmlns:a="http://schemas.openxmlformats.org/drawingml/2006/main" xmlns:r="http://schemas.openxmlformats.org/officeDocument/2006/relationships" xmlns:p="http://schemas.openxmlformats.org/presentationml/2006/main">
  <p:tag name="TIMING" val="|14.8|13.4"/>
</p:tagLst>
</file>

<file path=ppt/tags/tag7.xml><?xml version="1.0" encoding="utf-8"?>
<p:tagLst xmlns:a="http://schemas.openxmlformats.org/drawingml/2006/main" xmlns:r="http://schemas.openxmlformats.org/officeDocument/2006/relationships" xmlns:p="http://schemas.openxmlformats.org/presentationml/2006/main">
  <p:tag name="TIMING" val="|11.9|17.2"/>
</p:tagLst>
</file>

<file path=ppt/tags/tag8.xml><?xml version="1.0" encoding="utf-8"?>
<p:tagLst xmlns:a="http://schemas.openxmlformats.org/drawingml/2006/main" xmlns:r="http://schemas.openxmlformats.org/officeDocument/2006/relationships" xmlns:p="http://schemas.openxmlformats.org/presentationml/2006/main">
  <p:tag name="TIMING" val="|43.2"/>
</p:tagLst>
</file>

<file path=ppt/tags/tag9.xml><?xml version="1.0" encoding="utf-8"?>
<p:tagLst xmlns:a="http://schemas.openxmlformats.org/drawingml/2006/main" xmlns:r="http://schemas.openxmlformats.org/officeDocument/2006/relationships" xmlns:p="http://schemas.openxmlformats.org/presentationml/2006/main">
  <p:tag name="TIMING" val="|13.1|12.5|6.9|5.7|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5637</TotalTime>
  <Words>796</Words>
  <Application>Microsoft Office PowerPoint</Application>
  <PresentationFormat>On-screen Show (4:3)</PresentationFormat>
  <Paragraphs>154</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Equation</vt:lpstr>
      <vt:lpstr>MathType 6.0 Equation</vt:lpstr>
      <vt:lpstr>1.6.3 Complex numbers and their components</vt:lpstr>
      <vt:lpstr>Introduction</vt:lpstr>
      <vt:lpstr>j and the square root</vt:lpstr>
      <vt:lpstr>j and the square root</vt:lpstr>
      <vt:lpstr>The set of complex numbers C</vt:lpstr>
      <vt:lpstr>The real and imaginary components</vt:lpstr>
      <vt:lpstr>The real and imaginary components</vt:lpstr>
      <vt:lpstr>Real, imaginary and purely imaginary</vt:lpstr>
      <vt:lpstr>Rectangular representation</vt:lpstr>
      <vt:lpstr>Preferred representations</vt:lpstr>
      <vt:lpstr>Equality</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119</cp:revision>
  <dcterms:created xsi:type="dcterms:W3CDTF">2020-04-30T19:27:29Z</dcterms:created>
  <dcterms:modified xsi:type="dcterms:W3CDTF">2020-05-07T22:28:28Z</dcterms:modified>
</cp:coreProperties>
</file>